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383" r:id="rId3"/>
    <p:sldId id="311" r:id="rId4"/>
    <p:sldId id="315" r:id="rId5"/>
    <p:sldId id="360" r:id="rId6"/>
    <p:sldId id="361" r:id="rId7"/>
    <p:sldId id="362" r:id="rId8"/>
    <p:sldId id="363" r:id="rId9"/>
    <p:sldId id="364" r:id="rId10"/>
    <p:sldId id="365" r:id="rId11"/>
    <p:sldId id="328" r:id="rId12"/>
    <p:sldId id="366" r:id="rId13"/>
    <p:sldId id="379" r:id="rId14"/>
    <p:sldId id="380" r:id="rId15"/>
    <p:sldId id="384" r:id="rId16"/>
    <p:sldId id="381" r:id="rId17"/>
    <p:sldId id="385" r:id="rId18"/>
    <p:sldId id="386" r:id="rId19"/>
    <p:sldId id="347" r:id="rId20"/>
    <p:sldId id="368" r:id="rId21"/>
    <p:sldId id="369" r:id="rId22"/>
    <p:sldId id="371" r:id="rId23"/>
    <p:sldId id="372" r:id="rId24"/>
    <p:sldId id="370" r:id="rId25"/>
    <p:sldId id="374" r:id="rId26"/>
    <p:sldId id="389" r:id="rId27"/>
    <p:sldId id="388" r:id="rId28"/>
    <p:sldId id="377" r:id="rId29"/>
    <p:sldId id="387" r:id="rId30"/>
    <p:sldId id="264" r:id="rId31"/>
  </p:sldIdLst>
  <p:sldSz cx="12195175" cy="6858000"/>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654" autoAdjust="0"/>
  </p:normalViewPr>
  <p:slideViewPr>
    <p:cSldViewPr>
      <p:cViewPr varScale="1">
        <p:scale>
          <a:sx n="50" d="100"/>
          <a:sy n="50" d="100"/>
        </p:scale>
        <p:origin x="-918" y="-264"/>
      </p:cViewPr>
      <p:guideLst>
        <p:guide orient="horz" pos="2160"/>
        <p:guide pos="384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lvl1pPr>
          </a:lstStyle>
          <a:p>
            <a:pPr>
              <a:defRPr/>
            </a:pPr>
            <a:endParaRPr lang="zh-CN" altLang="zh-CN"/>
          </a:p>
        </p:txBody>
      </p:sp>
      <p:sp>
        <p:nvSpPr>
          <p:cNvPr id="2051"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lvl1pPr>
          </a:lstStyle>
          <a:p>
            <a:pPr>
              <a:defRPr/>
            </a:pPr>
            <a:fld id="{33BC3AF1-4070-4B99-B72A-C630BA65D5BA}" type="datetime1">
              <a:rPr lang="en-US"/>
              <a:pPr>
                <a:defRPr/>
              </a:pPr>
              <a:t>12/10/2012</a:t>
            </a:fld>
            <a:endParaRPr lang="en-US"/>
          </a:p>
        </p:txBody>
      </p:sp>
      <p:sp>
        <p:nvSpPr>
          <p:cNvPr id="40964" name="幻灯片图像占位符 3"/>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40965" name="备注占位符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defTabSz="0" eaLnBrk="0" hangingPunct="0">
              <a:spcBef>
                <a:spcPct val="30000"/>
              </a:spcBef>
            </a:pPr>
            <a:r>
              <a:rPr lang="zh-CN" altLang="en-US" sz="1200"/>
              <a:t>单击此处编辑母版文本样式</a:t>
            </a:r>
          </a:p>
          <a:p>
            <a:pPr defTabSz="0" eaLnBrk="0" hangingPunct="0">
              <a:spcBef>
                <a:spcPct val="30000"/>
              </a:spcBef>
            </a:pPr>
            <a:r>
              <a:rPr lang="zh-CN" altLang="en-US" sz="1200"/>
              <a:t>第二级</a:t>
            </a:r>
          </a:p>
          <a:p>
            <a:pPr defTabSz="0" eaLnBrk="0" hangingPunct="0">
              <a:spcBef>
                <a:spcPct val="30000"/>
              </a:spcBef>
            </a:pPr>
            <a:r>
              <a:rPr lang="zh-CN" altLang="en-US" sz="1200"/>
              <a:t>第三级</a:t>
            </a:r>
          </a:p>
          <a:p>
            <a:pPr defTabSz="0" eaLnBrk="0" hangingPunct="0">
              <a:spcBef>
                <a:spcPct val="30000"/>
              </a:spcBef>
            </a:pPr>
            <a:r>
              <a:rPr lang="zh-CN" altLang="en-US" sz="1200"/>
              <a:t>第四级</a:t>
            </a:r>
          </a:p>
          <a:p>
            <a:pPr defTabSz="0" eaLnBrk="0" hangingPunct="0">
              <a:spcBef>
                <a:spcPct val="30000"/>
              </a:spcBef>
            </a:pPr>
            <a:r>
              <a:rPr lang="zh-CN" altLang="en-US" sz="1200"/>
              <a:t>第五级</a:t>
            </a:r>
            <a:endParaRPr lang="en-US" sz="1200"/>
          </a:p>
        </p:txBody>
      </p:sp>
      <p:sp>
        <p:nvSpPr>
          <p:cNvPr id="2054"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a:lvl1pPr>
          </a:lstStyle>
          <a:p>
            <a:pPr>
              <a:defRPr/>
            </a:pPr>
            <a:endParaRPr lang="zh-CN" altLang="zh-CN"/>
          </a:p>
        </p:txBody>
      </p:sp>
      <p:sp>
        <p:nvSpPr>
          <p:cNvPr id="2055"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a:lvl1pPr>
          </a:lstStyle>
          <a:p>
            <a:pPr>
              <a:defRPr/>
            </a:pPr>
            <a:fld id="{0839923C-9089-4AF4-B89C-F8810452BDA8}" type="slidenum">
              <a:rPr lang="en-US"/>
              <a:pPr>
                <a:defRPr/>
              </a:pPr>
              <a:t>‹#›</a:t>
            </a:fld>
            <a:endParaRPr lang="en-US"/>
          </a:p>
        </p:txBody>
      </p:sp>
    </p:spTree>
    <p:extLst>
      <p:ext uri="{BB962C8B-B14F-4D97-AF65-F5344CB8AC3E}">
        <p14:creationId xmlns:p14="http://schemas.microsoft.com/office/powerpoint/2010/main" val="2873348422"/>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创新工场</a:t>
            </a:r>
            <a:r>
              <a:rPr lang="en-US" altLang="zh-CN" dirty="0" smtClean="0"/>
              <a:t>CEO</a:t>
            </a:r>
            <a:r>
              <a:rPr lang="zh-CN" altLang="en-US" dirty="0" smtClean="0"/>
              <a:t>李开复说：“互联网是二十世纪最伟大的发明之一，各种各种的网站在慢慢改变我们的生活。”之前看过一本书，</a:t>
            </a:r>
            <a:r>
              <a:rPr lang="en-US" altLang="zh-CN" dirty="0" smtClean="0"/>
              <a:t>《</a:t>
            </a:r>
            <a:r>
              <a:rPr lang="zh-CN" altLang="en-US" dirty="0" smtClean="0"/>
              <a:t>复制互联网</a:t>
            </a:r>
            <a:r>
              <a:rPr lang="en-US" altLang="zh-CN" dirty="0" smtClean="0"/>
              <a:t>》--2010</a:t>
            </a:r>
            <a:r>
              <a:rPr lang="zh-CN" altLang="en-US" dirty="0" smtClean="0"/>
              <a:t>年全球最值得模仿的</a:t>
            </a:r>
            <a:r>
              <a:rPr lang="en-US" altLang="zh-CN" dirty="0" smtClean="0"/>
              <a:t>230</a:t>
            </a:r>
            <a:r>
              <a:rPr lang="zh-CN" altLang="en-US" dirty="0" smtClean="0"/>
              <a:t>个网站，是一本收集全球最新型的互联网创业模式的图书，为读者开启互联网致富的新思路。这些创意十足的网站大多数获得了风险投资和大公司的青睐；其中一些网站创意已被不少人借鉴并开始了自己的创业。。。。</a:t>
            </a:r>
            <a:endParaRPr lang="zh-CN" altLang="en-US" dirty="0"/>
          </a:p>
        </p:txBody>
      </p:sp>
      <p:sp>
        <p:nvSpPr>
          <p:cNvPr id="4" name="日期占位符 3"/>
          <p:cNvSpPr>
            <a:spLocks noGrp="1"/>
          </p:cNvSpPr>
          <p:nvPr>
            <p:ph type="dt" idx="10"/>
          </p:nvPr>
        </p:nvSpPr>
        <p:spPr/>
        <p:txBody>
          <a:bodyPr/>
          <a:lstStyle/>
          <a:p>
            <a:pPr>
              <a:defRPr/>
            </a:pPr>
            <a:fld id="{33BC3AF1-4070-4B99-B72A-C630BA65D5BA}" type="datetime1">
              <a:rPr lang="en-US" smtClean="0"/>
              <a:pPr>
                <a:defRPr/>
              </a:pPr>
              <a:t>12/10/2012</a:t>
            </a:fld>
            <a:endParaRPr lang="en-US"/>
          </a:p>
        </p:txBody>
      </p:sp>
      <p:sp>
        <p:nvSpPr>
          <p:cNvPr id="5" name="灯片编号占位符 4"/>
          <p:cNvSpPr>
            <a:spLocks noGrp="1"/>
          </p:cNvSpPr>
          <p:nvPr>
            <p:ph type="sldNum" sz="quarter" idx="11"/>
          </p:nvPr>
        </p:nvSpPr>
        <p:spPr/>
        <p:txBody>
          <a:bodyPr/>
          <a:lstStyle/>
          <a:p>
            <a:pPr>
              <a:defRPr/>
            </a:pPr>
            <a:fld id="{0839923C-9089-4AF4-B89C-F8810452BDA8}" type="slidenum">
              <a:rPr lang="en-US" smtClean="0"/>
              <a:pPr>
                <a:defRPr/>
              </a:pPr>
              <a:t>1</a:t>
            </a:fld>
            <a:endParaRPr lang="en-US"/>
          </a:p>
        </p:txBody>
      </p:sp>
    </p:spTree>
    <p:extLst>
      <p:ext uri="{BB962C8B-B14F-4D97-AF65-F5344CB8AC3E}">
        <p14:creationId xmlns:p14="http://schemas.microsoft.com/office/powerpoint/2010/main" val="3418301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en-US" altLang="zh-CN" sz="1200" b="1" kern="1200" dirty="0" smtClean="0">
                <a:solidFill>
                  <a:schemeClr val="tx1"/>
                </a:solidFill>
                <a:effectLst/>
                <a:latin typeface="Arial" pitchFamily="34" charset="0"/>
                <a:ea typeface="+mn-ea"/>
                <a:cs typeface="+mn-cs"/>
              </a:rPr>
              <a:t>TNW</a:t>
            </a:r>
            <a:r>
              <a:rPr lang="zh-CN" altLang="zh-CN" sz="1200" kern="1200" dirty="0" smtClean="0">
                <a:solidFill>
                  <a:schemeClr val="tx1"/>
                </a:solidFill>
                <a:effectLst/>
                <a:latin typeface="Arial" pitchFamily="34" charset="0"/>
                <a:ea typeface="+mn-ea"/>
                <a:cs typeface="+mn-cs"/>
              </a:rPr>
              <a:t>：你的团队目前有多少人，你有什么背景吗？</a:t>
            </a:r>
          </a:p>
          <a:p>
            <a:r>
              <a:rPr lang="en-US" altLang="zh-CN" sz="1200" b="1" kern="1200" dirty="0" smtClean="0">
                <a:solidFill>
                  <a:schemeClr val="tx1"/>
                </a:solidFill>
                <a:effectLst/>
                <a:latin typeface="Arial" pitchFamily="34" charset="0"/>
                <a:ea typeface="+mn-ea"/>
                <a:cs typeface="+mn-cs"/>
              </a:rPr>
              <a:t>Alex</a:t>
            </a:r>
            <a:r>
              <a:rPr lang="zh-CN" altLang="zh-CN" sz="1200" kern="1200" dirty="0" smtClean="0">
                <a:solidFill>
                  <a:schemeClr val="tx1"/>
                </a:solidFill>
                <a:effectLst/>
                <a:latin typeface="Arial" pitchFamily="34" charset="0"/>
                <a:ea typeface="+mn-ea"/>
                <a:cs typeface="+mn-cs"/>
              </a:rPr>
              <a:t>：我们有两个全职（我和</a:t>
            </a:r>
            <a:r>
              <a:rPr lang="en-US" altLang="zh-CN" sz="1200" kern="1200" dirty="0" smtClean="0">
                <a:solidFill>
                  <a:schemeClr val="tx1"/>
                </a:solidFill>
                <a:effectLst/>
                <a:latin typeface="Arial" pitchFamily="34" charset="0"/>
                <a:ea typeface="+mn-ea"/>
                <a:cs typeface="+mn-cs"/>
              </a:rPr>
              <a:t>Dan Wilhelm</a:t>
            </a:r>
            <a:r>
              <a:rPr lang="zh-CN" altLang="zh-CN" sz="1200" kern="1200" dirty="0" smtClean="0">
                <a:solidFill>
                  <a:schemeClr val="tx1"/>
                </a:solidFill>
                <a:effectLst/>
                <a:latin typeface="Arial" pitchFamily="34" charset="0"/>
                <a:ea typeface="+mn-ea"/>
                <a:cs typeface="+mn-cs"/>
              </a:rPr>
              <a:t>），还有五个学生在业余时间与我们一起工作。之前我曾在美国菲斯克汽车公司做过设计工作，而且还是一名工程师。</a:t>
            </a:r>
            <a:r>
              <a:rPr lang="en-US" altLang="zh-CN" sz="1200" kern="1200" dirty="0" smtClean="0">
                <a:solidFill>
                  <a:schemeClr val="tx1"/>
                </a:solidFill>
                <a:effectLst/>
                <a:latin typeface="Arial" pitchFamily="34" charset="0"/>
                <a:ea typeface="+mn-ea"/>
                <a:cs typeface="+mn-cs"/>
              </a:rPr>
              <a:t>Dan</a:t>
            </a:r>
            <a:r>
              <a:rPr lang="zh-CN" altLang="zh-CN" sz="1200" kern="1200" dirty="0" smtClean="0">
                <a:solidFill>
                  <a:schemeClr val="tx1"/>
                </a:solidFill>
                <a:effectLst/>
                <a:latin typeface="Arial" pitchFamily="34" charset="0"/>
                <a:ea typeface="+mn-ea"/>
                <a:cs typeface="+mn-cs"/>
              </a:rPr>
              <a:t>放弃了他在加州理工学院的博士课程，来公司领导相关的开发工作。对我们的理念来说，设计是极其重要的，网站的设计工作主要是由</a:t>
            </a:r>
            <a:r>
              <a:rPr lang="en-US" altLang="zh-CN" sz="1200" kern="1200" dirty="0" smtClean="0">
                <a:solidFill>
                  <a:schemeClr val="tx1"/>
                </a:solidFill>
                <a:effectLst/>
                <a:latin typeface="Arial" pitchFamily="34" charset="0"/>
                <a:ea typeface="+mn-ea"/>
                <a:cs typeface="+mn-cs"/>
              </a:rPr>
              <a:t>Jason </a:t>
            </a:r>
            <a:r>
              <a:rPr lang="en-US" altLang="zh-CN" sz="1200" kern="1200" dirty="0" err="1" smtClean="0">
                <a:solidFill>
                  <a:schemeClr val="tx1"/>
                </a:solidFill>
                <a:effectLst/>
                <a:latin typeface="Arial" pitchFamily="34" charset="0"/>
                <a:ea typeface="+mn-ea"/>
                <a:cs typeface="+mn-cs"/>
              </a:rPr>
              <a:t>Hsin</a:t>
            </a:r>
            <a:r>
              <a:rPr lang="zh-CN" altLang="zh-CN" sz="1200" kern="1200" dirty="0" smtClean="0">
                <a:solidFill>
                  <a:schemeClr val="tx1"/>
                </a:solidFill>
                <a:effectLst/>
                <a:latin typeface="Arial" pitchFamily="34" charset="0"/>
                <a:ea typeface="+mn-ea"/>
                <a:cs typeface="+mn-cs"/>
              </a:rPr>
              <a:t>带领的。</a:t>
            </a:r>
          </a:p>
          <a:p>
            <a:endParaRPr lang="zh-CN" altLang="en-US" dirty="0"/>
          </a:p>
        </p:txBody>
      </p:sp>
      <p:sp>
        <p:nvSpPr>
          <p:cNvPr id="4" name="日期占位符 3"/>
          <p:cNvSpPr>
            <a:spLocks noGrp="1"/>
          </p:cNvSpPr>
          <p:nvPr>
            <p:ph type="dt" idx="10"/>
          </p:nvPr>
        </p:nvSpPr>
        <p:spPr/>
        <p:txBody>
          <a:bodyPr/>
          <a:lstStyle/>
          <a:p>
            <a:pPr>
              <a:defRPr/>
            </a:pPr>
            <a:fld id="{33BC3AF1-4070-4B99-B72A-C630BA65D5BA}" type="datetime1">
              <a:rPr lang="en-US" smtClean="0"/>
              <a:pPr>
                <a:defRPr/>
              </a:pPr>
              <a:t>12/10/2012</a:t>
            </a:fld>
            <a:endParaRPr lang="en-US"/>
          </a:p>
        </p:txBody>
      </p:sp>
      <p:sp>
        <p:nvSpPr>
          <p:cNvPr id="5" name="灯片编号占位符 4"/>
          <p:cNvSpPr>
            <a:spLocks noGrp="1"/>
          </p:cNvSpPr>
          <p:nvPr>
            <p:ph type="sldNum" sz="quarter" idx="11"/>
          </p:nvPr>
        </p:nvSpPr>
        <p:spPr/>
        <p:txBody>
          <a:bodyPr/>
          <a:lstStyle/>
          <a:p>
            <a:pPr>
              <a:defRPr/>
            </a:pPr>
            <a:fld id="{0839923C-9089-4AF4-B89C-F8810452BDA8}" type="slidenum">
              <a:rPr lang="en-US" smtClean="0"/>
              <a:pPr>
                <a:defRPr/>
              </a:pPr>
              <a:t>14</a:t>
            </a:fld>
            <a:endParaRPr lang="en-US"/>
          </a:p>
        </p:txBody>
      </p:sp>
    </p:spTree>
    <p:extLst>
      <p:ext uri="{BB962C8B-B14F-4D97-AF65-F5344CB8AC3E}">
        <p14:creationId xmlns:p14="http://schemas.microsoft.com/office/powerpoint/2010/main" val="1435843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pitchFamily="34" charset="0"/>
                <a:ea typeface="+mn-ea"/>
                <a:cs typeface="+mn-cs"/>
              </a:rPr>
              <a:t>因此，早期用户的积累，对合拍网来说是一个运营难点。特别是对一个创业团队，资金很有限的情况下。目前，合拍网团队聚焦在杭州，选取大学生和</a:t>
            </a:r>
            <a:r>
              <a:rPr lang="en-US" altLang="zh-CN" sz="1200" kern="1200" dirty="0" smtClean="0">
                <a:solidFill>
                  <a:schemeClr val="tx1"/>
                </a:solidFill>
                <a:effectLst/>
                <a:latin typeface="Arial" pitchFamily="34" charset="0"/>
                <a:ea typeface="+mn-ea"/>
                <a:cs typeface="+mn-cs"/>
              </a:rPr>
              <a:t>25</a:t>
            </a:r>
            <a:r>
              <a:rPr lang="zh-CN" altLang="zh-CN" sz="1200" kern="1200" dirty="0" smtClean="0">
                <a:solidFill>
                  <a:schemeClr val="tx1"/>
                </a:solidFill>
                <a:effectLst/>
                <a:latin typeface="Arial" pitchFamily="34" charset="0"/>
                <a:ea typeface="+mn-ea"/>
                <a:cs typeface="+mn-cs"/>
              </a:rPr>
              <a:t>岁以下的白领为目标客户</a:t>
            </a:r>
            <a:r>
              <a:rPr lang="en-US" altLang="zh-CN" sz="1200" kern="1200" dirty="0" smtClean="0">
                <a:solidFill>
                  <a:schemeClr val="tx1"/>
                </a:solidFill>
                <a:effectLst/>
                <a:latin typeface="Arial" pitchFamily="34" charset="0"/>
                <a:ea typeface="+mn-ea"/>
                <a:cs typeface="+mn-cs"/>
              </a:rPr>
              <a:t>,</a:t>
            </a:r>
            <a:r>
              <a:rPr lang="zh-CN" altLang="zh-CN" sz="1200" kern="1200" dirty="0" smtClean="0">
                <a:solidFill>
                  <a:schemeClr val="tx1"/>
                </a:solidFill>
                <a:effectLst/>
                <a:latin typeface="Arial" pitchFamily="34" charset="0"/>
                <a:ea typeface="+mn-ea"/>
                <a:cs typeface="+mn-cs"/>
              </a:rPr>
              <a:t>进行针对性推广。</a:t>
            </a:r>
          </a:p>
          <a:p>
            <a:endParaRPr lang="zh-CN" altLang="en-US" dirty="0"/>
          </a:p>
        </p:txBody>
      </p:sp>
      <p:sp>
        <p:nvSpPr>
          <p:cNvPr id="4" name="日期占位符 3"/>
          <p:cNvSpPr>
            <a:spLocks noGrp="1"/>
          </p:cNvSpPr>
          <p:nvPr>
            <p:ph type="dt" idx="10"/>
          </p:nvPr>
        </p:nvSpPr>
        <p:spPr/>
        <p:txBody>
          <a:bodyPr/>
          <a:lstStyle/>
          <a:p>
            <a:pPr>
              <a:defRPr/>
            </a:pPr>
            <a:fld id="{33BC3AF1-4070-4B99-B72A-C630BA65D5BA}" type="datetime1">
              <a:rPr lang="en-US" smtClean="0"/>
              <a:pPr>
                <a:defRPr/>
              </a:pPr>
              <a:t>12/10/2012</a:t>
            </a:fld>
            <a:endParaRPr lang="en-US"/>
          </a:p>
        </p:txBody>
      </p:sp>
      <p:sp>
        <p:nvSpPr>
          <p:cNvPr id="5" name="灯片编号占位符 4"/>
          <p:cNvSpPr>
            <a:spLocks noGrp="1"/>
          </p:cNvSpPr>
          <p:nvPr>
            <p:ph type="sldNum" sz="quarter" idx="11"/>
          </p:nvPr>
        </p:nvSpPr>
        <p:spPr/>
        <p:txBody>
          <a:bodyPr/>
          <a:lstStyle/>
          <a:p>
            <a:pPr>
              <a:defRPr/>
            </a:pPr>
            <a:fld id="{0839923C-9089-4AF4-B89C-F8810452BDA8}" type="slidenum">
              <a:rPr lang="en-US" smtClean="0"/>
              <a:pPr>
                <a:defRPr/>
              </a:pPr>
              <a:t>16</a:t>
            </a:fld>
            <a:endParaRPr lang="en-US"/>
          </a:p>
        </p:txBody>
      </p:sp>
    </p:spTree>
    <p:extLst>
      <p:ext uri="{BB962C8B-B14F-4D97-AF65-F5344CB8AC3E}">
        <p14:creationId xmlns:p14="http://schemas.microsoft.com/office/powerpoint/2010/main" val="288585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zh-CN" dirty="0" smtClean="0"/>
              <a:t>合拍网目前开放了城市聚会、交友约会、征友过节、招募队员、文曲艺展、棋牌麻将、桌游、旅行驴友、户外活动、极限运动、相约看比赛、健身运动、组建工作室、合租拼租、会议沙龙等</a:t>
            </a:r>
            <a:r>
              <a:rPr lang="en-US" altLang="zh-CN" dirty="0" smtClean="0"/>
              <a:t>15</a:t>
            </a:r>
            <a:r>
              <a:rPr lang="zh-CN" altLang="zh-CN" dirty="0" smtClean="0"/>
              <a:t>个</a:t>
            </a:r>
            <a:r>
              <a:rPr lang="en-US" altLang="zh-CN" dirty="0" smtClean="0"/>
              <a:t>tag</a:t>
            </a:r>
            <a:r>
              <a:rPr lang="zh-CN" altLang="zh-CN" dirty="0" smtClean="0"/>
              <a:t>。</a:t>
            </a:r>
            <a:endParaRPr lang="en-US" altLang="zh-CN" dirty="0" smtClean="0"/>
          </a:p>
          <a:p>
            <a:endParaRPr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pitchFamily="34" charset="0"/>
                <a:ea typeface="+mn-ea"/>
                <a:cs typeface="+mn-cs"/>
              </a:rPr>
              <a:t>合拍网计划在合适的时机推出国际版，面向广大中国留学生和在国外工作的华裔人群。</a:t>
            </a:r>
          </a:p>
          <a:p>
            <a:endParaRPr lang="zh-CN" altLang="en-US" dirty="0"/>
          </a:p>
        </p:txBody>
      </p:sp>
      <p:sp>
        <p:nvSpPr>
          <p:cNvPr id="4" name="日期占位符 3"/>
          <p:cNvSpPr>
            <a:spLocks noGrp="1"/>
          </p:cNvSpPr>
          <p:nvPr>
            <p:ph type="dt" idx="10"/>
          </p:nvPr>
        </p:nvSpPr>
        <p:spPr/>
        <p:txBody>
          <a:bodyPr/>
          <a:lstStyle/>
          <a:p>
            <a:pPr>
              <a:defRPr/>
            </a:pPr>
            <a:fld id="{33BC3AF1-4070-4B99-B72A-C630BA65D5BA}" type="datetime1">
              <a:rPr lang="en-US" smtClean="0"/>
              <a:pPr>
                <a:defRPr/>
              </a:pPr>
              <a:t>12/10/2012</a:t>
            </a:fld>
            <a:endParaRPr lang="en-US"/>
          </a:p>
        </p:txBody>
      </p:sp>
      <p:sp>
        <p:nvSpPr>
          <p:cNvPr id="5" name="灯片编号占位符 4"/>
          <p:cNvSpPr>
            <a:spLocks noGrp="1"/>
          </p:cNvSpPr>
          <p:nvPr>
            <p:ph type="sldNum" sz="quarter" idx="11"/>
          </p:nvPr>
        </p:nvSpPr>
        <p:spPr/>
        <p:txBody>
          <a:bodyPr/>
          <a:lstStyle/>
          <a:p>
            <a:pPr>
              <a:defRPr/>
            </a:pPr>
            <a:fld id="{0839923C-9089-4AF4-B89C-F8810452BDA8}" type="slidenum">
              <a:rPr lang="en-US" smtClean="0"/>
              <a:pPr>
                <a:defRPr/>
              </a:pPr>
              <a:t>18</a:t>
            </a:fld>
            <a:endParaRPr lang="en-US"/>
          </a:p>
        </p:txBody>
      </p:sp>
    </p:spTree>
    <p:extLst>
      <p:ext uri="{BB962C8B-B14F-4D97-AF65-F5344CB8AC3E}">
        <p14:creationId xmlns:p14="http://schemas.microsoft.com/office/powerpoint/2010/main" val="325780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en-US" altLang="zh-CN" dirty="0" smtClean="0"/>
              <a:t>2010</a:t>
            </a:r>
            <a:r>
              <a:rPr lang="zh-CN" altLang="en-US" dirty="0" smtClean="0"/>
              <a:t>年</a:t>
            </a:r>
            <a:r>
              <a:rPr lang="en-US" altLang="zh-CN" dirty="0" smtClean="0"/>
              <a:t>9</a:t>
            </a:r>
            <a:r>
              <a:rPr lang="zh-CN" altLang="en-US" dirty="0" smtClean="0"/>
              <a:t>月，由哈佛商学院的两名毕业生创建的美国化妆品零售平台</a:t>
            </a:r>
            <a:r>
              <a:rPr lang="en-US" altLang="zh-CN" dirty="0" err="1" smtClean="0"/>
              <a:t>Birchbox</a:t>
            </a:r>
            <a:r>
              <a:rPr lang="zh-CN" altLang="en-US" dirty="0" smtClean="0"/>
              <a:t>上线，为用户提供按月订购化妆品小样的服务。</a:t>
            </a:r>
            <a:endParaRPr lang="en-US" altLang="zh-CN" b="1" dirty="0" smtClean="0"/>
          </a:p>
          <a:p>
            <a:r>
              <a:rPr lang="zh-CN" altLang="en-US" b="1" dirty="0" smtClean="0"/>
              <a:t>这和目前的零售业相比，好在哪里呢？</a:t>
            </a:r>
            <a:endParaRPr lang="zh-CN" altLang="en-US" dirty="0" smtClean="0"/>
          </a:p>
          <a:p>
            <a:r>
              <a:rPr lang="zh-CN" altLang="en-US" dirty="0" smtClean="0"/>
              <a:t>省力。按月订购可以省去寻找、选择、付款这些环节的重复行为，而目前的零售业还是基于传统的购买行为。</a:t>
            </a:r>
          </a:p>
          <a:p>
            <a:r>
              <a:rPr lang="zh-CN" altLang="en-US" dirty="0" smtClean="0"/>
              <a:t>省时。按月订购可以节省去超市</a:t>
            </a:r>
            <a:r>
              <a:rPr lang="en-US" altLang="zh-CN" dirty="0" smtClean="0"/>
              <a:t>/</a:t>
            </a:r>
            <a:r>
              <a:rPr lang="zh-CN" altLang="en-US" dirty="0" smtClean="0"/>
              <a:t>便利店的时间，也可以省去寻找、选择、付款这些重复的时间。</a:t>
            </a:r>
          </a:p>
          <a:p>
            <a:r>
              <a:rPr lang="zh-CN" altLang="en-US" dirty="0" smtClean="0"/>
              <a:t>省心。按月订购不用担心某个物品被用完了，因为在用完之前，新的货物已经送上门了。</a:t>
            </a:r>
          </a:p>
          <a:p>
            <a:r>
              <a:rPr lang="zh-CN" altLang="en-US" dirty="0" smtClean="0"/>
              <a:t>看来“按月订购”模式又为我们减少了不少麻烦，让我们可以更“懒”更“宅”。</a:t>
            </a:r>
          </a:p>
          <a:p>
            <a:endParaRPr lang="zh-CN" altLang="en-US" dirty="0"/>
          </a:p>
        </p:txBody>
      </p:sp>
      <p:sp>
        <p:nvSpPr>
          <p:cNvPr id="4" name="日期占位符 3"/>
          <p:cNvSpPr>
            <a:spLocks noGrp="1"/>
          </p:cNvSpPr>
          <p:nvPr>
            <p:ph type="dt" idx="10"/>
          </p:nvPr>
        </p:nvSpPr>
        <p:spPr/>
        <p:txBody>
          <a:bodyPr/>
          <a:lstStyle/>
          <a:p>
            <a:pPr>
              <a:defRPr/>
            </a:pPr>
            <a:fld id="{33BC3AF1-4070-4B99-B72A-C630BA65D5BA}" type="datetime1">
              <a:rPr lang="en-US" smtClean="0"/>
              <a:pPr>
                <a:defRPr/>
              </a:pPr>
              <a:t>12/10/2012</a:t>
            </a:fld>
            <a:endParaRPr lang="en-US"/>
          </a:p>
        </p:txBody>
      </p:sp>
      <p:sp>
        <p:nvSpPr>
          <p:cNvPr id="5" name="灯片编号占位符 4"/>
          <p:cNvSpPr>
            <a:spLocks noGrp="1"/>
          </p:cNvSpPr>
          <p:nvPr>
            <p:ph type="sldNum" sz="quarter" idx="11"/>
          </p:nvPr>
        </p:nvSpPr>
        <p:spPr/>
        <p:txBody>
          <a:bodyPr/>
          <a:lstStyle/>
          <a:p>
            <a:pPr>
              <a:defRPr/>
            </a:pPr>
            <a:fld id="{0839923C-9089-4AF4-B89C-F8810452BDA8}" type="slidenum">
              <a:rPr lang="en-US" smtClean="0"/>
              <a:pPr>
                <a:defRPr/>
              </a:pPr>
              <a:t>28</a:t>
            </a:fld>
            <a:endParaRPr lang="en-US"/>
          </a:p>
        </p:txBody>
      </p:sp>
    </p:spTree>
    <p:extLst>
      <p:ext uri="{BB962C8B-B14F-4D97-AF65-F5344CB8AC3E}">
        <p14:creationId xmlns:p14="http://schemas.microsoft.com/office/powerpoint/2010/main" val="616499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Arial" pitchFamily="34" charset="0"/>
                <a:ea typeface="+mn-ea"/>
                <a:cs typeface="+mn-cs"/>
              </a:rPr>
              <a:t>“</a:t>
            </a:r>
            <a:r>
              <a:rPr lang="zh-CN" altLang="zh-CN" sz="1200" kern="1200" dirty="0" smtClean="0">
                <a:solidFill>
                  <a:schemeClr val="tx1"/>
                </a:solidFill>
                <a:effectLst/>
                <a:latin typeface="Arial" pitchFamily="34" charset="0"/>
                <a:ea typeface="+mn-ea"/>
                <a:cs typeface="+mn-cs"/>
              </a:rPr>
              <a:t>懒得淘</a:t>
            </a:r>
            <a:r>
              <a:rPr lang="en-US" altLang="zh-CN" sz="1200" kern="1200" dirty="0" smtClean="0">
                <a:solidFill>
                  <a:schemeClr val="tx1"/>
                </a:solidFill>
                <a:effectLst/>
                <a:latin typeface="Arial" pitchFamily="34" charset="0"/>
                <a:ea typeface="+mn-ea"/>
                <a:cs typeface="+mn-cs"/>
              </a:rPr>
              <a:t>”</a:t>
            </a:r>
            <a:r>
              <a:rPr lang="zh-CN" altLang="zh-CN" sz="1200" kern="1200" dirty="0" smtClean="0">
                <a:solidFill>
                  <a:schemeClr val="tx1"/>
                </a:solidFill>
                <a:effectLst/>
                <a:latin typeface="Arial" pitchFamily="34" charset="0"/>
                <a:ea typeface="+mn-ea"/>
                <a:cs typeface="+mn-cs"/>
              </a:rPr>
              <a:t>网站是一个开放式的精品化礼物导购网站。</a:t>
            </a:r>
            <a:r>
              <a:rPr lang="en-US" altLang="zh-CN" sz="1200" kern="1200" dirty="0" smtClean="0">
                <a:solidFill>
                  <a:schemeClr val="tx1"/>
                </a:solidFill>
                <a:effectLst/>
                <a:latin typeface="Arial" pitchFamily="34" charset="0"/>
                <a:ea typeface="+mn-ea"/>
                <a:cs typeface="+mn-cs"/>
              </a:rPr>
              <a:t>“</a:t>
            </a:r>
            <a:r>
              <a:rPr lang="zh-CN" altLang="zh-CN" sz="1200" kern="1200" dirty="0" smtClean="0">
                <a:solidFill>
                  <a:schemeClr val="tx1"/>
                </a:solidFill>
                <a:effectLst/>
                <a:latin typeface="Arial" pitchFamily="34" charset="0"/>
                <a:ea typeface="+mn-ea"/>
                <a:cs typeface="+mn-cs"/>
              </a:rPr>
              <a:t>懒得淘</a:t>
            </a:r>
            <a:r>
              <a:rPr lang="en-US" altLang="zh-CN" sz="1200" kern="1200" dirty="0" smtClean="0">
                <a:solidFill>
                  <a:schemeClr val="tx1"/>
                </a:solidFill>
                <a:effectLst/>
                <a:latin typeface="Arial" pitchFamily="34" charset="0"/>
                <a:ea typeface="+mn-ea"/>
                <a:cs typeface="+mn-cs"/>
              </a:rPr>
              <a:t>”</a:t>
            </a:r>
            <a:r>
              <a:rPr lang="zh-CN" altLang="zh-CN" sz="1200" kern="1200" dirty="0" smtClean="0">
                <a:solidFill>
                  <a:schemeClr val="tx1"/>
                </a:solidFill>
                <a:effectLst/>
                <a:latin typeface="Arial" pitchFamily="34" charset="0"/>
                <a:ea typeface="+mn-ea"/>
                <a:cs typeface="+mn-cs"/>
              </a:rPr>
              <a:t>主要服务于被各种送礼难题困扰的，由于工作繁忙难以花大量时间挑选礼物的现代都市人群。</a:t>
            </a:r>
          </a:p>
          <a:p>
            <a:r>
              <a:rPr lang="zh-CN" altLang="en-US" dirty="0" smtClean="0"/>
              <a:t>“礼物顾问”是有佣金的。“礼物顾问”为他人推荐礼物，该礼物被购买，导购指向的淘宝商铺会返还给“礼物顾问”佣金。具体的佣金比例根据卖家不同而有区别。</a:t>
            </a:r>
            <a:endParaRPr lang="zh-CN" altLang="en-US" dirty="0"/>
          </a:p>
        </p:txBody>
      </p:sp>
      <p:sp>
        <p:nvSpPr>
          <p:cNvPr id="4" name="日期占位符 3"/>
          <p:cNvSpPr>
            <a:spLocks noGrp="1"/>
          </p:cNvSpPr>
          <p:nvPr>
            <p:ph type="dt" idx="10"/>
          </p:nvPr>
        </p:nvSpPr>
        <p:spPr/>
        <p:txBody>
          <a:bodyPr/>
          <a:lstStyle/>
          <a:p>
            <a:pPr>
              <a:defRPr/>
            </a:pPr>
            <a:fld id="{33BC3AF1-4070-4B99-B72A-C630BA65D5BA}" type="datetime1">
              <a:rPr lang="en-US" smtClean="0"/>
              <a:pPr>
                <a:defRPr/>
              </a:pPr>
              <a:t>12/10/2012</a:t>
            </a:fld>
            <a:endParaRPr lang="en-US"/>
          </a:p>
        </p:txBody>
      </p:sp>
      <p:sp>
        <p:nvSpPr>
          <p:cNvPr id="5" name="灯片编号占位符 4"/>
          <p:cNvSpPr>
            <a:spLocks noGrp="1"/>
          </p:cNvSpPr>
          <p:nvPr>
            <p:ph type="sldNum" sz="quarter" idx="11"/>
          </p:nvPr>
        </p:nvSpPr>
        <p:spPr/>
        <p:txBody>
          <a:bodyPr/>
          <a:lstStyle/>
          <a:p>
            <a:pPr>
              <a:defRPr/>
            </a:pPr>
            <a:fld id="{0839923C-9089-4AF4-B89C-F8810452BDA8}" type="slidenum">
              <a:rPr lang="en-US" smtClean="0"/>
              <a:pPr>
                <a:defRPr/>
              </a:pPr>
              <a:t>29</a:t>
            </a:fld>
            <a:endParaRPr lang="en-US"/>
          </a:p>
        </p:txBody>
      </p:sp>
    </p:spTree>
    <p:extLst>
      <p:ext uri="{BB962C8B-B14F-4D97-AF65-F5344CB8AC3E}">
        <p14:creationId xmlns:p14="http://schemas.microsoft.com/office/powerpoint/2010/main" val="616499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33BC3AF1-4070-4B99-B72A-C630BA65D5BA}" type="datetime1">
              <a:rPr lang="en-US" smtClean="0"/>
              <a:pPr>
                <a:defRPr/>
              </a:pPr>
              <a:t>12/10/2012</a:t>
            </a:fld>
            <a:endParaRPr lang="en-US"/>
          </a:p>
        </p:txBody>
      </p:sp>
      <p:sp>
        <p:nvSpPr>
          <p:cNvPr id="5" name="灯片编号占位符 4"/>
          <p:cNvSpPr>
            <a:spLocks noGrp="1"/>
          </p:cNvSpPr>
          <p:nvPr>
            <p:ph type="sldNum" sz="quarter" idx="11"/>
          </p:nvPr>
        </p:nvSpPr>
        <p:spPr/>
        <p:txBody>
          <a:bodyPr/>
          <a:lstStyle/>
          <a:p>
            <a:pPr>
              <a:defRPr/>
            </a:pPr>
            <a:fld id="{0839923C-9089-4AF4-B89C-F8810452BDA8}" type="slidenum">
              <a:rPr lang="en-US" smtClean="0"/>
              <a:pPr>
                <a:defRPr/>
              </a:pPr>
              <a:t>2</a:t>
            </a:fld>
            <a:endParaRPr lang="en-US"/>
          </a:p>
        </p:txBody>
      </p:sp>
    </p:spTree>
    <p:extLst>
      <p:ext uri="{BB962C8B-B14F-4D97-AF65-F5344CB8AC3E}">
        <p14:creationId xmlns:p14="http://schemas.microsoft.com/office/powerpoint/2010/main" val="1973747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33BC3AF1-4070-4B99-B72A-C630BA65D5BA}" type="datetime1">
              <a:rPr lang="en-US" smtClean="0"/>
              <a:pPr>
                <a:defRPr/>
              </a:pPr>
              <a:t>12/10/2012</a:t>
            </a:fld>
            <a:endParaRPr lang="en-US"/>
          </a:p>
        </p:txBody>
      </p:sp>
      <p:sp>
        <p:nvSpPr>
          <p:cNvPr id="5" name="灯片编号占位符 4"/>
          <p:cNvSpPr>
            <a:spLocks noGrp="1"/>
          </p:cNvSpPr>
          <p:nvPr>
            <p:ph type="sldNum" sz="quarter" idx="11"/>
          </p:nvPr>
        </p:nvSpPr>
        <p:spPr/>
        <p:txBody>
          <a:bodyPr/>
          <a:lstStyle/>
          <a:p>
            <a:pPr>
              <a:defRPr/>
            </a:pPr>
            <a:fld id="{0839923C-9089-4AF4-B89C-F8810452BDA8}" type="slidenum">
              <a:rPr lang="en-US" smtClean="0"/>
              <a:pPr>
                <a:defRPr/>
              </a:pPr>
              <a:t>3</a:t>
            </a:fld>
            <a:endParaRPr lang="en-US"/>
          </a:p>
        </p:txBody>
      </p:sp>
    </p:spTree>
    <p:extLst>
      <p:ext uri="{BB962C8B-B14F-4D97-AF65-F5344CB8AC3E}">
        <p14:creationId xmlns:p14="http://schemas.microsoft.com/office/powerpoint/2010/main" val="3424114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pitchFamily="34" charset="0"/>
                <a:ea typeface="+mn-ea"/>
                <a:cs typeface="+mn-cs"/>
              </a:rPr>
              <a:t>精明的犹太人有一句古训流传</a:t>
            </a:r>
            <a:r>
              <a:rPr lang="zh-CN" altLang="en-US" sz="1200" kern="1200" dirty="0" smtClean="0">
                <a:solidFill>
                  <a:schemeClr val="tx1"/>
                </a:solidFill>
                <a:effectLst/>
                <a:latin typeface="Arial" pitchFamily="34" charset="0"/>
                <a:ea typeface="+mn-ea"/>
                <a:cs typeface="+mn-cs"/>
              </a:rPr>
              <a:t>到现在，</a:t>
            </a:r>
            <a:r>
              <a:rPr lang="zh-CN" altLang="zh-CN" sz="1200" kern="1200" dirty="0" smtClean="0">
                <a:solidFill>
                  <a:schemeClr val="tx1"/>
                </a:solidFill>
                <a:effectLst/>
                <a:latin typeface="Arial" pitchFamily="34" charset="0"/>
                <a:ea typeface="+mn-ea"/>
                <a:cs typeface="+mn-cs"/>
              </a:rPr>
              <a:t>被商人们奉为圭臬：女人和孩子的钱最容易赚。</a:t>
            </a:r>
            <a:endParaRPr lang="en-US" altLang="zh-CN" sz="1200" kern="1200" dirty="0" smtClean="0">
              <a:solidFill>
                <a:schemeClr val="tx1"/>
              </a:solidFill>
              <a:effectLst/>
              <a:latin typeface="Arial"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pitchFamily="34" charset="0"/>
                <a:ea typeface="+mn-ea"/>
                <a:cs typeface="+mn-cs"/>
              </a:rPr>
              <a:t>那是不是男人们就毫无商机可言呢，今天介绍的这家公司偏偏就把用户群锁定在男人身上，这个网站的名字就说明了一切</a:t>
            </a:r>
            <a:r>
              <a:rPr lang="en-US" altLang="zh-CN" sz="1200" kern="1200" dirty="0" smtClean="0">
                <a:solidFill>
                  <a:schemeClr val="tx1"/>
                </a:solidFill>
                <a:effectLst/>
                <a:latin typeface="Arial" pitchFamily="34" charset="0"/>
                <a:ea typeface="+mn-ea"/>
                <a:cs typeface="+mn-cs"/>
              </a:rPr>
              <a:t>——</a:t>
            </a:r>
            <a:r>
              <a:rPr lang="zh-CN" altLang="zh-CN" sz="1200" kern="1200" dirty="0" smtClean="0">
                <a:solidFill>
                  <a:schemeClr val="tx1"/>
                </a:solidFill>
                <a:effectLst/>
                <a:latin typeface="Arial" pitchFamily="34" charset="0"/>
                <a:ea typeface="+mn-ea"/>
                <a:cs typeface="+mn-cs"/>
              </a:rPr>
              <a:t>男人袜。</a:t>
            </a:r>
          </a:p>
          <a:p>
            <a:endParaRPr lang="en-US" altLang="zh-CN" dirty="0" smtClean="0"/>
          </a:p>
          <a:p>
            <a:r>
              <a:rPr lang="zh-CN" altLang="en-US" dirty="0" smtClean="0"/>
              <a:t>而</a:t>
            </a:r>
            <a:r>
              <a:rPr lang="en-US" altLang="zh-CN" dirty="0" err="1" smtClean="0"/>
              <a:t>BlackSocks</a:t>
            </a:r>
            <a:r>
              <a:rPr lang="zh-CN" altLang="en-US" dirty="0" smtClean="0"/>
              <a:t>就是看到了这一点。</a:t>
            </a:r>
            <a:endParaRPr lang="zh-CN" altLang="en-US" dirty="0"/>
          </a:p>
        </p:txBody>
      </p:sp>
      <p:sp>
        <p:nvSpPr>
          <p:cNvPr id="4" name="日期占位符 3"/>
          <p:cNvSpPr>
            <a:spLocks noGrp="1"/>
          </p:cNvSpPr>
          <p:nvPr>
            <p:ph type="dt" idx="10"/>
          </p:nvPr>
        </p:nvSpPr>
        <p:spPr/>
        <p:txBody>
          <a:bodyPr/>
          <a:lstStyle/>
          <a:p>
            <a:pPr>
              <a:defRPr/>
            </a:pPr>
            <a:fld id="{33BC3AF1-4070-4B99-B72A-C630BA65D5BA}" type="datetime1">
              <a:rPr lang="en-US" smtClean="0"/>
              <a:pPr>
                <a:defRPr/>
              </a:pPr>
              <a:t>12/10/2012</a:t>
            </a:fld>
            <a:endParaRPr lang="en-US"/>
          </a:p>
        </p:txBody>
      </p:sp>
      <p:sp>
        <p:nvSpPr>
          <p:cNvPr id="5" name="灯片编号占位符 4"/>
          <p:cNvSpPr>
            <a:spLocks noGrp="1"/>
          </p:cNvSpPr>
          <p:nvPr>
            <p:ph type="sldNum" sz="quarter" idx="11"/>
          </p:nvPr>
        </p:nvSpPr>
        <p:spPr/>
        <p:txBody>
          <a:bodyPr/>
          <a:lstStyle/>
          <a:p>
            <a:pPr>
              <a:defRPr/>
            </a:pPr>
            <a:fld id="{0839923C-9089-4AF4-B89C-F8810452BDA8}" type="slidenum">
              <a:rPr lang="en-US" smtClean="0"/>
              <a:pPr>
                <a:defRPr/>
              </a:pPr>
              <a:t>4</a:t>
            </a:fld>
            <a:endParaRPr lang="en-US"/>
          </a:p>
        </p:txBody>
      </p:sp>
    </p:spTree>
    <p:extLst>
      <p:ext uri="{BB962C8B-B14F-4D97-AF65-F5344CB8AC3E}">
        <p14:creationId xmlns:p14="http://schemas.microsoft.com/office/powerpoint/2010/main" val="4066470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sz="1200" kern="1200" dirty="0" smtClean="0">
                <a:solidFill>
                  <a:schemeClr val="tx1"/>
                </a:solidFill>
                <a:effectLst/>
                <a:latin typeface="Arial" pitchFamily="34" charset="0"/>
                <a:ea typeface="+mn-ea"/>
                <a:cs typeface="+mn-cs"/>
              </a:rPr>
              <a:t>他这种</a:t>
            </a:r>
            <a:r>
              <a:rPr lang="zh-CN" altLang="zh-CN" sz="1200" kern="1200" dirty="0" smtClean="0">
                <a:solidFill>
                  <a:schemeClr val="tx1"/>
                </a:solidFill>
                <a:effectLst/>
                <a:latin typeface="Arial" pitchFamily="34" charset="0"/>
                <a:ea typeface="+mn-ea"/>
                <a:cs typeface="+mn-cs"/>
              </a:rPr>
              <a:t>先行付费定期送袜的服务</a:t>
            </a:r>
            <a:r>
              <a:rPr lang="zh-CN" altLang="en-US" sz="1200" kern="1200" dirty="0" smtClean="0">
                <a:solidFill>
                  <a:schemeClr val="tx1"/>
                </a:solidFill>
                <a:effectLst/>
                <a:latin typeface="Arial" pitchFamily="34" charset="0"/>
                <a:ea typeface="+mn-ea"/>
                <a:cs typeface="+mn-cs"/>
              </a:rPr>
              <a:t>有什么好处？</a:t>
            </a:r>
            <a:r>
              <a:rPr lang="zh-CN" altLang="zh-CN" sz="1200" kern="1200" dirty="0" smtClean="0">
                <a:solidFill>
                  <a:schemeClr val="tx1"/>
                </a:solidFill>
                <a:effectLst/>
                <a:latin typeface="Arial" pitchFamily="34" charset="0"/>
                <a:ea typeface="+mn-ea"/>
                <a:cs typeface="+mn-cs"/>
              </a:rPr>
              <a:t>彻底解放了享受该服务用户的一部份脑容量，为他们节省时间，那些人不再需要隔几个月就要记着去商场买袜子。</a:t>
            </a:r>
            <a:endParaRPr lang="en-US" altLang="zh-CN" sz="1200" kern="1200" dirty="0" smtClean="0">
              <a:solidFill>
                <a:schemeClr val="tx1"/>
              </a:solidFill>
              <a:effectLst/>
              <a:latin typeface="Arial" pitchFamily="34" charset="0"/>
              <a:ea typeface="+mn-ea"/>
              <a:cs typeface="+mn-cs"/>
            </a:endParaRPr>
          </a:p>
          <a:p>
            <a:endParaRPr lang="en-US" altLang="zh-CN" sz="1200" kern="1200" dirty="0" smtClean="0">
              <a:solidFill>
                <a:schemeClr val="tx1"/>
              </a:solidFill>
              <a:effectLst/>
              <a:latin typeface="Arial" pitchFamily="34" charset="0"/>
              <a:ea typeface="+mn-ea"/>
              <a:cs typeface="+mn-cs"/>
            </a:endParaRPr>
          </a:p>
          <a:p>
            <a:r>
              <a:rPr lang="zh-CN" altLang="zh-CN" sz="1200" kern="1200" dirty="0" smtClean="0">
                <a:solidFill>
                  <a:schemeClr val="tx1"/>
                </a:solidFill>
                <a:effectLst/>
                <a:latin typeface="Arial" pitchFamily="34" charset="0"/>
                <a:ea typeface="+mn-ea"/>
                <a:cs typeface="+mn-cs"/>
              </a:rPr>
              <a:t>除了黑色短袜，他们同时还提供单色</a:t>
            </a:r>
            <a:r>
              <a:rPr lang="en-US" altLang="zh-CN" sz="1200" kern="1200" dirty="0" smtClean="0">
                <a:solidFill>
                  <a:schemeClr val="tx1"/>
                </a:solidFill>
                <a:effectLst/>
                <a:latin typeface="Arial" pitchFamily="34" charset="0"/>
                <a:ea typeface="+mn-ea"/>
                <a:cs typeface="+mn-cs"/>
              </a:rPr>
              <a:t>T</a:t>
            </a:r>
            <a:r>
              <a:rPr lang="zh-CN" altLang="zh-CN" sz="1200" kern="1200" dirty="0" smtClean="0">
                <a:solidFill>
                  <a:schemeClr val="tx1"/>
                </a:solidFill>
                <a:effectLst/>
                <a:latin typeface="Arial" pitchFamily="34" charset="0"/>
                <a:ea typeface="+mn-ea"/>
                <a:cs typeface="+mn-cs"/>
              </a:rPr>
              <a:t>恤、单色内裤之类的商品。</a:t>
            </a:r>
            <a:endParaRPr lang="zh-CN" altLang="en-US" dirty="0"/>
          </a:p>
        </p:txBody>
      </p:sp>
      <p:sp>
        <p:nvSpPr>
          <p:cNvPr id="4" name="日期占位符 3"/>
          <p:cNvSpPr>
            <a:spLocks noGrp="1"/>
          </p:cNvSpPr>
          <p:nvPr>
            <p:ph type="dt" idx="10"/>
          </p:nvPr>
        </p:nvSpPr>
        <p:spPr/>
        <p:txBody>
          <a:bodyPr/>
          <a:lstStyle/>
          <a:p>
            <a:pPr>
              <a:defRPr/>
            </a:pPr>
            <a:fld id="{33BC3AF1-4070-4B99-B72A-C630BA65D5BA}" type="datetime1">
              <a:rPr lang="en-US" smtClean="0"/>
              <a:pPr>
                <a:defRPr/>
              </a:pPr>
              <a:t>12/10/2012</a:t>
            </a:fld>
            <a:endParaRPr lang="en-US"/>
          </a:p>
        </p:txBody>
      </p:sp>
      <p:sp>
        <p:nvSpPr>
          <p:cNvPr id="5" name="灯片编号占位符 4"/>
          <p:cNvSpPr>
            <a:spLocks noGrp="1"/>
          </p:cNvSpPr>
          <p:nvPr>
            <p:ph type="sldNum" sz="quarter" idx="11"/>
          </p:nvPr>
        </p:nvSpPr>
        <p:spPr/>
        <p:txBody>
          <a:bodyPr/>
          <a:lstStyle/>
          <a:p>
            <a:pPr>
              <a:defRPr/>
            </a:pPr>
            <a:fld id="{0839923C-9089-4AF4-B89C-F8810452BDA8}" type="slidenum">
              <a:rPr lang="en-US" smtClean="0"/>
              <a:pPr>
                <a:defRPr/>
              </a:pPr>
              <a:t>6</a:t>
            </a:fld>
            <a:endParaRPr lang="en-US"/>
          </a:p>
        </p:txBody>
      </p:sp>
    </p:spTree>
    <p:extLst>
      <p:ext uri="{BB962C8B-B14F-4D97-AF65-F5344CB8AC3E}">
        <p14:creationId xmlns:p14="http://schemas.microsoft.com/office/powerpoint/2010/main" val="42305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33BC3AF1-4070-4B99-B72A-C630BA65D5BA}" type="datetime1">
              <a:rPr lang="en-US" smtClean="0"/>
              <a:pPr>
                <a:defRPr/>
              </a:pPr>
              <a:t>12/10/2012</a:t>
            </a:fld>
            <a:endParaRPr lang="en-US"/>
          </a:p>
        </p:txBody>
      </p:sp>
      <p:sp>
        <p:nvSpPr>
          <p:cNvPr id="5" name="灯片编号占位符 4"/>
          <p:cNvSpPr>
            <a:spLocks noGrp="1"/>
          </p:cNvSpPr>
          <p:nvPr>
            <p:ph type="sldNum" sz="quarter" idx="11"/>
          </p:nvPr>
        </p:nvSpPr>
        <p:spPr/>
        <p:txBody>
          <a:bodyPr/>
          <a:lstStyle/>
          <a:p>
            <a:pPr>
              <a:defRPr/>
            </a:pPr>
            <a:fld id="{0839923C-9089-4AF4-B89C-F8810452BDA8}" type="slidenum">
              <a:rPr lang="en-US" smtClean="0"/>
              <a:pPr>
                <a:defRPr/>
              </a:pPr>
              <a:t>7</a:t>
            </a:fld>
            <a:endParaRPr lang="en-US"/>
          </a:p>
        </p:txBody>
      </p:sp>
    </p:spTree>
    <p:extLst>
      <p:ext uri="{BB962C8B-B14F-4D97-AF65-F5344CB8AC3E}">
        <p14:creationId xmlns:p14="http://schemas.microsoft.com/office/powerpoint/2010/main" val="3936880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pitchFamily="34" charset="0"/>
                <a:ea typeface="+mn-ea"/>
                <a:cs typeface="+mn-cs"/>
              </a:rPr>
              <a:t>他说：</a:t>
            </a:r>
            <a:r>
              <a:rPr lang="en-US" altLang="zh-CN" sz="1200" kern="1200" dirty="0" smtClean="0">
                <a:solidFill>
                  <a:schemeClr val="tx1"/>
                </a:solidFill>
                <a:effectLst/>
                <a:latin typeface="Arial" pitchFamily="34" charset="0"/>
                <a:ea typeface="+mn-ea"/>
                <a:cs typeface="+mn-cs"/>
              </a:rPr>
              <a:t>“</a:t>
            </a:r>
            <a:r>
              <a:rPr lang="zh-CN" altLang="zh-CN" sz="1200" kern="1200" dirty="0" smtClean="0">
                <a:solidFill>
                  <a:schemeClr val="tx1"/>
                </a:solidFill>
                <a:effectLst/>
                <a:latin typeface="Arial" pitchFamily="34" charset="0"/>
                <a:ea typeface="+mn-ea"/>
                <a:cs typeface="+mn-cs"/>
              </a:rPr>
              <a:t>加入的时候很有激情，曾经梦想过在大公司的资源支持下，可以带领团队做出一番事业。后来时间越长发现越不是那么回事。大公司的条件和待遇固然是好，不过每个人的职位都像是一颗螺丝钉，你的工作流程和目标都是被固化的，有自己的想法很难去实施，如果是想</a:t>
            </a:r>
            <a:r>
              <a:rPr lang="en-US" altLang="zh-CN" sz="1200" kern="1200" dirty="0" smtClean="0">
                <a:solidFill>
                  <a:schemeClr val="tx1"/>
                </a:solidFill>
                <a:effectLst/>
                <a:latin typeface="Arial" pitchFamily="34" charset="0"/>
                <a:ea typeface="+mn-ea"/>
                <a:cs typeface="+mn-cs"/>
              </a:rPr>
              <a:t>‘</a:t>
            </a:r>
            <a:r>
              <a:rPr lang="zh-CN" altLang="zh-CN" sz="1200" kern="1200" dirty="0" smtClean="0">
                <a:solidFill>
                  <a:schemeClr val="tx1"/>
                </a:solidFill>
                <a:effectLst/>
                <a:latin typeface="Arial" pitchFamily="34" charset="0"/>
                <a:ea typeface="+mn-ea"/>
                <a:cs typeface="+mn-cs"/>
              </a:rPr>
              <a:t>抱着宁可无功但求无错</a:t>
            </a:r>
            <a:r>
              <a:rPr lang="en-US" altLang="zh-CN" sz="1200" kern="1200" dirty="0" smtClean="0">
                <a:solidFill>
                  <a:schemeClr val="tx1"/>
                </a:solidFill>
                <a:effectLst/>
                <a:latin typeface="Arial" pitchFamily="34" charset="0"/>
                <a:ea typeface="+mn-ea"/>
                <a:cs typeface="+mn-cs"/>
              </a:rPr>
              <a:t>’</a:t>
            </a:r>
            <a:r>
              <a:rPr lang="zh-CN" altLang="zh-CN" sz="1200" kern="1200" dirty="0" smtClean="0">
                <a:solidFill>
                  <a:schemeClr val="tx1"/>
                </a:solidFill>
                <a:effectLst/>
                <a:latin typeface="Arial" pitchFamily="34" charset="0"/>
                <a:ea typeface="+mn-ea"/>
                <a:cs typeface="+mn-cs"/>
              </a:rPr>
              <a:t>的思想，在这种大公司混日子是完全没有问题的。但是我那颗热爱电子商务的心，还是不时会蠢蠢欲动的，终于在还差一个月就要在网龙干满</a:t>
            </a:r>
            <a:r>
              <a:rPr lang="en-US" altLang="zh-CN" sz="1200" kern="1200" dirty="0" smtClean="0">
                <a:solidFill>
                  <a:schemeClr val="tx1"/>
                </a:solidFill>
                <a:effectLst/>
                <a:latin typeface="Arial" pitchFamily="34" charset="0"/>
                <a:ea typeface="+mn-ea"/>
                <a:cs typeface="+mn-cs"/>
              </a:rPr>
              <a:t>1</a:t>
            </a:r>
            <a:r>
              <a:rPr lang="zh-CN" altLang="zh-CN" sz="1200" kern="1200" dirty="0" smtClean="0">
                <a:solidFill>
                  <a:schemeClr val="tx1"/>
                </a:solidFill>
                <a:effectLst/>
                <a:latin typeface="Arial" pitchFamily="34" charset="0"/>
                <a:ea typeface="+mn-ea"/>
                <a:cs typeface="+mn-cs"/>
              </a:rPr>
              <a:t>年的时候，我提出了辞职，到了武汉，跟随朋友一起，开始我新梦寐以求的全职创业。</a:t>
            </a:r>
            <a:r>
              <a:rPr lang="en-US" altLang="zh-CN" sz="1200" kern="1200" dirty="0" smtClean="0">
                <a:solidFill>
                  <a:schemeClr val="tx1"/>
                </a:solidFill>
                <a:effectLst/>
                <a:latin typeface="Arial" pitchFamily="34" charset="0"/>
                <a:ea typeface="+mn-ea"/>
                <a:cs typeface="+mn-cs"/>
              </a:rPr>
              <a:t>”</a:t>
            </a:r>
            <a:endParaRPr lang="zh-CN" altLang="en-US" dirty="0"/>
          </a:p>
        </p:txBody>
      </p:sp>
      <p:sp>
        <p:nvSpPr>
          <p:cNvPr id="4" name="日期占位符 3"/>
          <p:cNvSpPr>
            <a:spLocks noGrp="1"/>
          </p:cNvSpPr>
          <p:nvPr>
            <p:ph type="dt" idx="10"/>
          </p:nvPr>
        </p:nvSpPr>
        <p:spPr/>
        <p:txBody>
          <a:bodyPr/>
          <a:lstStyle/>
          <a:p>
            <a:pPr>
              <a:defRPr/>
            </a:pPr>
            <a:fld id="{33BC3AF1-4070-4B99-B72A-C630BA65D5BA}" type="datetime1">
              <a:rPr lang="en-US" smtClean="0"/>
              <a:pPr>
                <a:defRPr/>
              </a:pPr>
              <a:t>12/10/2012</a:t>
            </a:fld>
            <a:endParaRPr lang="en-US"/>
          </a:p>
        </p:txBody>
      </p:sp>
      <p:sp>
        <p:nvSpPr>
          <p:cNvPr id="5" name="灯片编号占位符 4"/>
          <p:cNvSpPr>
            <a:spLocks noGrp="1"/>
          </p:cNvSpPr>
          <p:nvPr>
            <p:ph type="sldNum" sz="quarter" idx="11"/>
          </p:nvPr>
        </p:nvSpPr>
        <p:spPr/>
        <p:txBody>
          <a:bodyPr/>
          <a:lstStyle/>
          <a:p>
            <a:pPr>
              <a:defRPr/>
            </a:pPr>
            <a:fld id="{0839923C-9089-4AF4-B89C-F8810452BDA8}" type="slidenum">
              <a:rPr lang="en-US" smtClean="0"/>
              <a:pPr>
                <a:defRPr/>
              </a:pPr>
              <a:t>9</a:t>
            </a:fld>
            <a:endParaRPr lang="en-US"/>
          </a:p>
        </p:txBody>
      </p:sp>
    </p:spTree>
    <p:extLst>
      <p:ext uri="{BB962C8B-B14F-4D97-AF65-F5344CB8AC3E}">
        <p14:creationId xmlns:p14="http://schemas.microsoft.com/office/powerpoint/2010/main" val="551568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b="1" dirty="0" smtClean="0">
                <a:solidFill>
                  <a:srgbClr val="595959"/>
                </a:solidFill>
                <a:latin typeface="微软雅黑" pitchFamily="34" charset="-122"/>
                <a:ea typeface="微软雅黑" pitchFamily="34" charset="-122"/>
                <a:sym typeface="微软雅黑" pitchFamily="34" charset="-122"/>
              </a:rPr>
              <a:t>这点让其开起网店比其他人开网店还轻松。</a:t>
            </a:r>
            <a:endParaRPr lang="en-US" altLang="zh-CN" b="1" dirty="0" smtClean="0"/>
          </a:p>
          <a:p>
            <a:endParaRPr lang="zh-CN" altLang="en-US" dirty="0"/>
          </a:p>
        </p:txBody>
      </p:sp>
      <p:sp>
        <p:nvSpPr>
          <p:cNvPr id="4" name="日期占位符 3"/>
          <p:cNvSpPr>
            <a:spLocks noGrp="1"/>
          </p:cNvSpPr>
          <p:nvPr>
            <p:ph type="dt" idx="10"/>
          </p:nvPr>
        </p:nvSpPr>
        <p:spPr/>
        <p:txBody>
          <a:bodyPr/>
          <a:lstStyle/>
          <a:p>
            <a:pPr>
              <a:defRPr/>
            </a:pPr>
            <a:fld id="{33BC3AF1-4070-4B99-B72A-C630BA65D5BA}" type="datetime1">
              <a:rPr lang="en-US" smtClean="0"/>
              <a:pPr>
                <a:defRPr/>
              </a:pPr>
              <a:t>12/10/2012</a:t>
            </a:fld>
            <a:endParaRPr lang="en-US"/>
          </a:p>
        </p:txBody>
      </p:sp>
      <p:sp>
        <p:nvSpPr>
          <p:cNvPr id="5" name="灯片编号占位符 4"/>
          <p:cNvSpPr>
            <a:spLocks noGrp="1"/>
          </p:cNvSpPr>
          <p:nvPr>
            <p:ph type="sldNum" sz="quarter" idx="11"/>
          </p:nvPr>
        </p:nvSpPr>
        <p:spPr/>
        <p:txBody>
          <a:bodyPr/>
          <a:lstStyle/>
          <a:p>
            <a:pPr>
              <a:defRPr/>
            </a:pPr>
            <a:fld id="{0839923C-9089-4AF4-B89C-F8810452BDA8}" type="slidenum">
              <a:rPr lang="en-US" smtClean="0"/>
              <a:pPr>
                <a:defRPr/>
              </a:pPr>
              <a:t>10</a:t>
            </a:fld>
            <a:endParaRPr lang="en-US"/>
          </a:p>
        </p:txBody>
      </p:sp>
    </p:spTree>
    <p:extLst>
      <p:ext uri="{BB962C8B-B14F-4D97-AF65-F5344CB8AC3E}">
        <p14:creationId xmlns:p14="http://schemas.microsoft.com/office/powerpoint/2010/main" val="1943682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dirty="0" smtClean="0"/>
              <a:t>At The Pool</a:t>
            </a:r>
            <a:r>
              <a:rPr lang="zh-CN" altLang="zh-CN" dirty="0" smtClean="0"/>
              <a:t>创始人阿莱克斯</a:t>
            </a:r>
            <a:r>
              <a:rPr lang="en-US" altLang="zh-CN" dirty="0" smtClean="0"/>
              <a:t>·</a:t>
            </a:r>
            <a:r>
              <a:rPr lang="zh-CN" altLang="zh-CN" dirty="0" smtClean="0"/>
              <a:t>卡佩切拉特罗（</a:t>
            </a:r>
            <a:r>
              <a:rPr lang="en-US" altLang="zh-CN" dirty="0" smtClean="0"/>
              <a:t>Alex </a:t>
            </a:r>
            <a:r>
              <a:rPr lang="en-US" altLang="zh-CN" dirty="0" err="1" smtClean="0"/>
              <a:t>Capecelatro</a:t>
            </a:r>
            <a:r>
              <a:rPr lang="zh-CN" altLang="zh-CN" dirty="0" smtClean="0"/>
              <a:t>）认为</a:t>
            </a:r>
            <a:r>
              <a:rPr lang="en-US" altLang="zh-CN" dirty="0" smtClean="0"/>
              <a:t>Facebook</a:t>
            </a:r>
            <a:r>
              <a:rPr lang="zh-CN" altLang="zh-CN" dirty="0" smtClean="0"/>
              <a:t>使得世界的社交性有所减少，整合互联网正变得阻碍而非促进社交。与传统的致力于连接熟人的社交网络不同，</a:t>
            </a:r>
            <a:r>
              <a:rPr lang="en-US" altLang="zh-CN" b="1" dirty="0" smtClean="0"/>
              <a:t>At The Pool</a:t>
            </a:r>
            <a:r>
              <a:rPr lang="zh-CN" altLang="zh-CN" b="1" dirty="0" smtClean="0"/>
              <a:t>旨在向人们介绍陌生人，通过匹配让人们能够顺利结识兴趣相投的人。</a:t>
            </a:r>
            <a:r>
              <a:rPr lang="zh-CN" altLang="zh-CN" dirty="0" smtClean="0"/>
              <a:t>该初创公司表明，对新式社交网络的需求已经存在，尤其是在年轻人当中。</a:t>
            </a:r>
          </a:p>
          <a:p>
            <a:endParaRPr lang="zh-CN" altLang="en-US" dirty="0"/>
          </a:p>
        </p:txBody>
      </p:sp>
      <p:sp>
        <p:nvSpPr>
          <p:cNvPr id="4" name="日期占位符 3"/>
          <p:cNvSpPr>
            <a:spLocks noGrp="1"/>
          </p:cNvSpPr>
          <p:nvPr>
            <p:ph type="dt" idx="10"/>
          </p:nvPr>
        </p:nvSpPr>
        <p:spPr/>
        <p:txBody>
          <a:bodyPr/>
          <a:lstStyle/>
          <a:p>
            <a:pPr>
              <a:defRPr/>
            </a:pPr>
            <a:fld id="{33BC3AF1-4070-4B99-B72A-C630BA65D5BA}" type="datetime1">
              <a:rPr lang="en-US" smtClean="0"/>
              <a:pPr>
                <a:defRPr/>
              </a:pPr>
              <a:t>12/10/2012</a:t>
            </a:fld>
            <a:endParaRPr lang="en-US"/>
          </a:p>
        </p:txBody>
      </p:sp>
      <p:sp>
        <p:nvSpPr>
          <p:cNvPr id="5" name="灯片编号占位符 4"/>
          <p:cNvSpPr>
            <a:spLocks noGrp="1"/>
          </p:cNvSpPr>
          <p:nvPr>
            <p:ph type="sldNum" sz="quarter" idx="11"/>
          </p:nvPr>
        </p:nvSpPr>
        <p:spPr/>
        <p:txBody>
          <a:bodyPr/>
          <a:lstStyle/>
          <a:p>
            <a:pPr>
              <a:defRPr/>
            </a:pPr>
            <a:fld id="{0839923C-9089-4AF4-B89C-F8810452BDA8}" type="slidenum">
              <a:rPr lang="en-US" smtClean="0"/>
              <a:pPr>
                <a:defRPr/>
              </a:pPr>
              <a:t>12</a:t>
            </a:fld>
            <a:endParaRPr lang="en-US"/>
          </a:p>
        </p:txBody>
      </p:sp>
    </p:spTree>
    <p:extLst>
      <p:ext uri="{BB962C8B-B14F-4D97-AF65-F5344CB8AC3E}">
        <p14:creationId xmlns:p14="http://schemas.microsoft.com/office/powerpoint/2010/main" val="3621759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6375"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7575"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B1DC5F5A-B677-409C-B463-5C42C2436A17}" type="datetime1">
              <a:rPr lang="zh-CN" altLang="en-US"/>
              <a:pPr>
                <a:defRPr/>
              </a:pPr>
              <a:t>2012/12/10</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966039FD-B7BC-4AB2-9A81-8CA925B9CB5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623723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83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55114D72-66EC-4D41-A2DD-D8724AA95BDB}" type="datetime1">
              <a:rPr lang="zh-CN" altLang="en-US"/>
              <a:pPr>
                <a:defRPr/>
              </a:pPr>
              <a:t>2012/12/10</a:t>
            </a:fld>
            <a:endParaRPr lang="zh-CN" altLang="en-US" sz="1800">
              <a:solidFill>
                <a:schemeClr val="tx1"/>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CC78EC8D-938A-4AE5-84FB-4CF762DA184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714580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6788"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678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90775" y="5367338"/>
            <a:ext cx="731678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C620F06D-E3F2-4B8C-8BAB-60F1CBB6DE0F}" type="datetime1">
              <a:rPr lang="zh-CN" altLang="en-US"/>
              <a:pPr>
                <a:defRPr/>
              </a:pPr>
              <a:t>2012/12/10</a:t>
            </a:fld>
            <a:endParaRPr lang="zh-CN" altLang="en-US" sz="1800">
              <a:solidFill>
                <a:schemeClr val="tx1"/>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9D1F40A2-2FDE-4EDD-BCB5-12C1548492C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4188005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60B0E2A4-9329-4893-9E13-C7385046316D}" type="datetime1">
              <a:rPr lang="zh-CN" altLang="en-US"/>
              <a:pPr>
                <a:defRPr/>
              </a:pPr>
              <a:t>2012/12/10</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2ADFEB2B-9B39-433E-A996-C9EE508187F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752410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2375"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80375"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077E84F2-FAF9-4124-98AB-33F8AF0BC595}" type="datetime1">
              <a:rPr lang="zh-CN" altLang="en-US"/>
              <a:pPr>
                <a:defRPr/>
              </a:pPr>
              <a:t>2012/12/10</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94552337-C5E2-4D4B-9ACF-70CBB9B36309}"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751720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5975" cy="1143000"/>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600" y="6356350"/>
            <a:ext cx="2844800" cy="365125"/>
          </a:xfrm>
        </p:spPr>
        <p:txBody>
          <a:bodyPr/>
          <a:lstStyle>
            <a:lvl1pPr>
              <a:defRPr/>
            </a:lvl1pPr>
          </a:lstStyle>
          <a:p>
            <a:fld id="{4D6F5185-C4C3-4C9B-A05E-54B21B0DC703}" type="datetime1">
              <a:rPr lang="zh-CN" altLang="en-US"/>
              <a:pPr/>
              <a:t>2012/12/10</a:t>
            </a:fld>
            <a:endParaRPr lang="zh-CN" altLang="en-US" sz="1800">
              <a:solidFill>
                <a:schemeClr val="tx1"/>
              </a:solidFill>
            </a:endParaRPr>
          </a:p>
        </p:txBody>
      </p:sp>
      <p:sp>
        <p:nvSpPr>
          <p:cNvPr id="4" name="页脚占位符 3"/>
          <p:cNvSpPr>
            <a:spLocks noGrp="1"/>
          </p:cNvSpPr>
          <p:nvPr>
            <p:ph type="ftr" sz="quarter" idx="11"/>
          </p:nvPr>
        </p:nvSpPr>
        <p:spPr>
          <a:xfrm>
            <a:off x="4167188" y="6356350"/>
            <a:ext cx="3862387" cy="365125"/>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8740775" y="6356350"/>
            <a:ext cx="2844800" cy="365125"/>
          </a:xfrm>
        </p:spPr>
        <p:txBody>
          <a:bodyPr/>
          <a:lstStyle>
            <a:lvl1pPr>
              <a:defRPr/>
            </a:lvl1pPr>
          </a:lstStyle>
          <a:p>
            <a:fld id="{0EB8D2F0-B282-4348-8D49-3FC3D0E01723}"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311905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Picture 1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5163" y="260350"/>
            <a:ext cx="11530012"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300" y="334963"/>
            <a:ext cx="58547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0"/>
          <p:cNvSpPr>
            <a:spLocks noGrp="1"/>
          </p:cNvSpPr>
          <p:nvPr>
            <p:ph type="title"/>
          </p:nvPr>
        </p:nvSpPr>
        <p:spPr>
          <a:xfrm>
            <a:off x="609600" y="274638"/>
            <a:ext cx="6168597" cy="851712"/>
          </a:xfrm>
        </p:spPr>
        <p:txBody>
          <a:bodyPr/>
          <a:lstStyle>
            <a:lvl1pPr algn="l">
              <a:defRPr sz="2800">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24" name="内容占位符 23"/>
          <p:cNvSpPr>
            <a:spLocks noGrp="1"/>
          </p:cNvSpPr>
          <p:nvPr>
            <p:ph sz="quarter" idx="10"/>
          </p:nvPr>
        </p:nvSpPr>
        <p:spPr>
          <a:xfrm>
            <a:off x="665163" y="1436688"/>
            <a:ext cx="10858500" cy="4702175"/>
          </a:xfrm>
        </p:spPr>
        <p:txBody>
          <a:bodyPr/>
          <a:lstStyle>
            <a:lvl1pPr marL="0" indent="457200">
              <a:buFontTx/>
              <a:buNone/>
              <a:defRPr sz="1800">
                <a:latin typeface="微软雅黑" pitchFamily="34" charset="-122"/>
                <a:ea typeface="微软雅黑" pitchFamily="34" charset="-122"/>
              </a:defRPr>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803372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4" name="Picture 1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5163" y="260350"/>
            <a:ext cx="11530012"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300" y="333375"/>
            <a:ext cx="5854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0"/>
          <p:cNvSpPr>
            <a:spLocks noGrp="1"/>
          </p:cNvSpPr>
          <p:nvPr>
            <p:ph type="title"/>
          </p:nvPr>
        </p:nvSpPr>
        <p:spPr>
          <a:xfrm>
            <a:off x="609600" y="274638"/>
            <a:ext cx="6168597" cy="851712"/>
          </a:xfrm>
        </p:spPr>
        <p:txBody>
          <a:bodyPr/>
          <a:lstStyle>
            <a:lvl1pPr algn="l">
              <a:defRPr sz="2800">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24" name="内容占位符 23"/>
          <p:cNvSpPr>
            <a:spLocks noGrp="1"/>
          </p:cNvSpPr>
          <p:nvPr>
            <p:ph sz="quarter" idx="10"/>
          </p:nvPr>
        </p:nvSpPr>
        <p:spPr>
          <a:xfrm>
            <a:off x="665163" y="1436688"/>
            <a:ext cx="10858500" cy="4702175"/>
          </a:xfrm>
        </p:spPr>
        <p:txBody>
          <a:bodyPr/>
          <a:lstStyle>
            <a:lvl1pPr marL="0" indent="457200">
              <a:buFontTx/>
              <a:buNone/>
              <a:defRPr sz="1800">
                <a:latin typeface="微软雅黑" pitchFamily="34" charset="-122"/>
                <a:ea typeface="微软雅黑" pitchFamily="34" charset="-122"/>
              </a:defRPr>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68850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4" name="Picture 1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5163" y="260350"/>
            <a:ext cx="11530012"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300" y="333375"/>
            <a:ext cx="58547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0"/>
          <p:cNvSpPr>
            <a:spLocks noGrp="1"/>
          </p:cNvSpPr>
          <p:nvPr>
            <p:ph type="title"/>
          </p:nvPr>
        </p:nvSpPr>
        <p:spPr>
          <a:xfrm>
            <a:off x="609600" y="274638"/>
            <a:ext cx="6168597" cy="851712"/>
          </a:xfrm>
        </p:spPr>
        <p:txBody>
          <a:bodyPr/>
          <a:lstStyle>
            <a:lvl1pPr algn="l">
              <a:defRPr sz="2800">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24" name="内容占位符 23"/>
          <p:cNvSpPr>
            <a:spLocks noGrp="1"/>
          </p:cNvSpPr>
          <p:nvPr>
            <p:ph sz="quarter" idx="10"/>
          </p:nvPr>
        </p:nvSpPr>
        <p:spPr>
          <a:xfrm>
            <a:off x="665163" y="1436688"/>
            <a:ext cx="10858500" cy="4702175"/>
          </a:xfrm>
        </p:spPr>
        <p:txBody>
          <a:bodyPr/>
          <a:lstStyle>
            <a:lvl1pPr marL="0" indent="457200">
              <a:buFontTx/>
              <a:buNone/>
              <a:defRPr sz="1800">
                <a:latin typeface="微软雅黑" pitchFamily="34" charset="-122"/>
                <a:ea typeface="微软雅黑" pitchFamily="34" charset="-122"/>
              </a:defRPr>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114076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82ABF1F5-51E7-43D6-8FB7-F4B48B4829E3}" type="datetime1">
              <a:rPr lang="zh-CN" altLang="en-US"/>
              <a:pPr>
                <a:defRPr/>
              </a:pPr>
              <a:t>2012/12/10</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0B64F571-5D9F-4580-9BD8-DF8C909D0DC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581090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3788" y="1600200"/>
            <a:ext cx="541178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E491A118-7032-4C5F-839B-100B767B811C}" type="datetime1">
              <a:rPr lang="zh-CN" altLang="en-US"/>
              <a:pPr>
                <a:defRPr/>
              </a:pPr>
              <a:t>2012/12/10</a:t>
            </a:fld>
            <a:endParaRPr lang="zh-CN" altLang="en-US" sz="1800">
              <a:solidFill>
                <a:schemeClr val="tx1"/>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9AC01FF9-1733-46CF-AC34-AA0A6154651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665229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79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79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4425"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4425"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613B08DE-DCDA-47B3-A508-8036609956A4}" type="datetime1">
              <a:rPr lang="zh-CN" altLang="en-US"/>
              <a:pPr>
                <a:defRPr/>
              </a:pPr>
              <a:t>2012/12/10</a:t>
            </a:fld>
            <a:endParaRPr lang="zh-CN" altLang="en-US" sz="1800">
              <a:solidFill>
                <a:schemeClr val="tx1"/>
              </a:solidFill>
            </a:endParaRPr>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a:ln/>
        </p:spPr>
        <p:txBody>
          <a:bodyPr/>
          <a:lstStyle>
            <a:lvl1pPr>
              <a:defRPr/>
            </a:lvl1pPr>
          </a:lstStyle>
          <a:p>
            <a:pPr>
              <a:defRPr/>
            </a:pPr>
            <a:fld id="{80636BFD-8761-4B0E-9E07-93BDA48BF497}"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17904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DD5EFE6A-E286-4574-961F-0F81FF311D54}" type="datetime1">
              <a:rPr lang="zh-CN" altLang="en-US"/>
              <a:pPr>
                <a:defRPr/>
              </a:pPr>
              <a:t>2012/12/10</a:t>
            </a:fld>
            <a:endParaRPr lang="zh-CN" altLang="en-US" sz="1800">
              <a:solidFill>
                <a:schemeClr val="tx1"/>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pPr>
              <a:defRPr/>
            </a:pPr>
            <a:fld id="{E02756FC-F4C6-48D3-9434-E51036C2AB7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20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7CAA4FC7-4C06-44A0-95FE-371974E6AF5F}" type="datetime1">
              <a:rPr lang="zh-CN" altLang="en-US"/>
              <a:pPr>
                <a:defRPr/>
              </a:pPr>
              <a:t>2012/12/10</a:t>
            </a:fld>
            <a:endParaRPr lang="zh-CN" altLang="en-US" sz="1800">
              <a:solidFill>
                <a:schemeClr val="tx1"/>
              </a:solidFill>
            </a:endParaRPr>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a:ln/>
        </p:spPr>
        <p:txBody>
          <a:bodyPr/>
          <a:lstStyle>
            <a:lvl1pPr>
              <a:defRPr/>
            </a:lvl1pPr>
          </a:lstStyle>
          <a:p>
            <a:pPr>
              <a:defRPr/>
            </a:pPr>
            <a:fld id="{13208C56-2B8A-4E42-9120-3D466AE9E55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647229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59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sym typeface="Calibri" pitchFamily="34" charset="0"/>
              </a:rPr>
              <a:t>单击此处编辑母版标题样式</a:t>
            </a:r>
          </a:p>
        </p:txBody>
      </p:sp>
      <p:sp>
        <p:nvSpPr>
          <p:cNvPr id="1027" name="文本占位符 2"/>
          <p:cNvSpPr>
            <a:spLocks noGrp="1" noChangeArrowheads="1"/>
          </p:cNvSpPr>
          <p:nvPr>
            <p:ph type="body" idx="1"/>
          </p:nvPr>
        </p:nvSpPr>
        <p:spPr bwMode="auto">
          <a:xfrm>
            <a:off x="609600" y="1600200"/>
            <a:ext cx="1097597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sym typeface="Calibri" pitchFamily="34" charset="0"/>
              </a:rPr>
              <a:t>单击此处编辑母版文本样式</a:t>
            </a:r>
          </a:p>
          <a:p>
            <a:pPr lvl="1"/>
            <a:r>
              <a:rPr lang="zh-CN" smtClean="0">
                <a:sym typeface="Calibri" pitchFamily="34" charset="0"/>
              </a:rPr>
              <a:t>第二级</a:t>
            </a:r>
          </a:p>
          <a:p>
            <a:pPr lvl="2"/>
            <a:r>
              <a:rPr lang="zh-CN" smtClean="0">
                <a:sym typeface="Calibri" pitchFamily="34" charset="0"/>
              </a:rPr>
              <a:t>第三级</a:t>
            </a:r>
          </a:p>
          <a:p>
            <a:pPr lvl="3"/>
            <a:r>
              <a:rPr lang="zh-CN" smtClean="0">
                <a:sym typeface="Calibri" pitchFamily="34" charset="0"/>
              </a:rPr>
              <a:t>第四级</a:t>
            </a:r>
          </a:p>
          <a:p>
            <a:pPr lvl="4"/>
            <a:r>
              <a:rPr lang="zh-CN" smtClean="0">
                <a:sym typeface="Calibri" pitchFamily="34" charset="0"/>
              </a:rPr>
              <a:t>第五级</a:t>
            </a:r>
          </a:p>
        </p:txBody>
      </p:sp>
      <p:sp>
        <p:nvSpPr>
          <p:cNvPr id="1028"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fld id="{003D9029-D21C-4D96-9754-66CB75C1B755}" type="datetime1">
              <a:rPr lang="zh-CN" altLang="en-US"/>
              <a:pPr>
                <a:defRPr/>
              </a:pPr>
              <a:t>2012/12/10</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167188" y="6356350"/>
            <a:ext cx="38623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740775"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A25CAD96-30B3-4F5A-88F5-27CF237EFD52}" type="slidenum">
              <a:rPr lang="zh-CN" altLang="en-US"/>
              <a:pPr>
                <a:defRPr/>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81" r:id="rId1"/>
    <p:sldLayoutId id="2147483691" r:id="rId2"/>
    <p:sldLayoutId id="2147483692" r:id="rId3"/>
    <p:sldLayoutId id="2147483693"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4" r:id="rId14"/>
  </p:sldLayoutIdLst>
  <p:hf sldNum="0"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baike.baidu.com/picview/8818393/8783920/0/9e3df8dcd100baa1f49df9104710b912c9fc2ee3.html"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www.blacksocks.com/"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5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矩形 2"/>
          <p:cNvSpPr>
            <a:spLocks noChangeArrowheads="1"/>
          </p:cNvSpPr>
          <p:nvPr/>
        </p:nvSpPr>
        <p:spPr bwMode="auto">
          <a:xfrm>
            <a:off x="6026150" y="4241800"/>
            <a:ext cx="6022975"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7200" b="1">
                <a:solidFill>
                  <a:schemeClr val="bg1"/>
                </a:solidFill>
                <a:latin typeface="微软雅黑" pitchFamily="34" charset="-122"/>
                <a:ea typeface="微软雅黑" pitchFamily="34" charset="-122"/>
                <a:sym typeface="微软雅黑" pitchFamily="34" charset="-122"/>
              </a:rPr>
              <a:t>复制互联网</a:t>
            </a:r>
            <a:endParaRPr lang="zh-CN" altLang="en-US"/>
          </a:p>
        </p:txBody>
      </p:sp>
      <p:grpSp>
        <p:nvGrpSpPr>
          <p:cNvPr id="3084" name="Group 12"/>
          <p:cNvGrpSpPr>
            <a:grpSpLocks/>
          </p:cNvGrpSpPr>
          <p:nvPr/>
        </p:nvGrpSpPr>
        <p:grpSpPr bwMode="auto">
          <a:xfrm>
            <a:off x="5305425" y="-573088"/>
            <a:ext cx="3384550" cy="7773988"/>
            <a:chOff x="0" y="0"/>
            <a:chExt cx="3384376" cy="7777026"/>
          </a:xfrm>
        </p:grpSpPr>
        <p:sp>
          <p:nvSpPr>
            <p:cNvPr id="5132" name="矩形​​ 1"/>
            <p:cNvSpPr>
              <a:spLocks noChangeArrowheads="1"/>
            </p:cNvSpPr>
            <p:nvPr/>
          </p:nvSpPr>
          <p:spPr bwMode="auto">
            <a:xfrm rot="2302335">
              <a:off x="0" y="3529138"/>
              <a:ext cx="3384376" cy="864096"/>
            </a:xfrm>
            <a:prstGeom prst="rect">
              <a:avLst/>
            </a:prstGeom>
            <a:gradFill rotWithShape="1">
              <a:gsLst>
                <a:gs pos="0">
                  <a:srgbClr val="FFFFFF"/>
                </a:gs>
                <a:gs pos="100000">
                  <a:srgbClr val="E1E7F5"/>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5133" name="矩形​​ 2"/>
            <p:cNvSpPr>
              <a:spLocks noChangeArrowheads="1"/>
            </p:cNvSpPr>
            <p:nvPr/>
          </p:nvSpPr>
          <p:spPr bwMode="auto">
            <a:xfrm rot="7998745">
              <a:off x="-735271" y="3541985"/>
              <a:ext cx="4694192" cy="731034"/>
            </a:xfrm>
            <a:prstGeom prst="rect">
              <a:avLst/>
            </a:prstGeom>
            <a:gradFill rotWithShape="1">
              <a:gsLst>
                <a:gs pos="0">
                  <a:srgbClr val="FFFFFF"/>
                </a:gs>
                <a:gs pos="100000">
                  <a:srgbClr val="E1E7F5"/>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5134" name="矩形​​ 3"/>
            <p:cNvSpPr>
              <a:spLocks noChangeArrowheads="1"/>
            </p:cNvSpPr>
            <p:nvPr/>
          </p:nvSpPr>
          <p:spPr bwMode="auto">
            <a:xfrm rot="10227885">
              <a:off x="97122" y="3739282"/>
              <a:ext cx="3170873" cy="494611"/>
            </a:xfrm>
            <a:prstGeom prst="rect">
              <a:avLst/>
            </a:prstGeom>
            <a:gradFill rotWithShape="1">
              <a:gsLst>
                <a:gs pos="0">
                  <a:srgbClr val="FFFFFF"/>
                </a:gs>
                <a:gs pos="100000">
                  <a:srgbClr val="E1E7F5"/>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5135" name="矩形​​ 1"/>
            <p:cNvSpPr>
              <a:spLocks noChangeArrowheads="1"/>
            </p:cNvSpPr>
            <p:nvPr/>
          </p:nvSpPr>
          <p:spPr bwMode="auto">
            <a:xfrm rot="4118462">
              <a:off x="-1597861" y="3578489"/>
              <a:ext cx="6503237" cy="840586"/>
            </a:xfrm>
            <a:prstGeom prst="rect">
              <a:avLst/>
            </a:prstGeom>
            <a:gradFill rotWithShape="1">
              <a:gsLst>
                <a:gs pos="0">
                  <a:srgbClr val="FFFFFF"/>
                </a:gs>
                <a:gs pos="100000">
                  <a:srgbClr val="E1E7F5"/>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5136" name="矩形​​ 1"/>
            <p:cNvSpPr>
              <a:spLocks noChangeArrowheads="1"/>
            </p:cNvSpPr>
            <p:nvPr/>
          </p:nvSpPr>
          <p:spPr bwMode="auto">
            <a:xfrm rot="5879924">
              <a:off x="-2370277" y="3468220"/>
              <a:ext cx="7777026" cy="840586"/>
            </a:xfrm>
            <a:prstGeom prst="rect">
              <a:avLst/>
            </a:prstGeom>
            <a:gradFill rotWithShape="1">
              <a:gsLst>
                <a:gs pos="0">
                  <a:srgbClr val="FFFFFF"/>
                </a:gs>
                <a:gs pos="100000">
                  <a:srgbClr val="E1E7F5"/>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
        <p:nvSpPr>
          <p:cNvPr id="3076" name="矩形 10"/>
          <p:cNvSpPr>
            <a:spLocks noChangeArrowheads="1"/>
          </p:cNvSpPr>
          <p:nvPr/>
        </p:nvSpPr>
        <p:spPr bwMode="auto">
          <a:xfrm>
            <a:off x="6026150" y="3860800"/>
            <a:ext cx="3959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i="1">
                <a:solidFill>
                  <a:srgbClr val="F2F2F2"/>
                </a:solidFill>
                <a:latin typeface="微软雅黑" pitchFamily="34" charset="-122"/>
                <a:ea typeface="微软雅黑" pitchFamily="34" charset="-122"/>
                <a:sym typeface="微软雅黑" pitchFamily="34" charset="-122"/>
              </a:rPr>
              <a:t>研究中心例会之</a:t>
            </a:r>
            <a:r>
              <a:rPr lang="en-US" altLang="zh-CN" sz="1600" i="1">
                <a:solidFill>
                  <a:srgbClr val="F2F2F2"/>
                </a:solidFill>
                <a:latin typeface="微软雅黑" pitchFamily="34" charset="-122"/>
                <a:ea typeface="微软雅黑" pitchFamily="34" charset="-122"/>
                <a:sym typeface="微软雅黑" pitchFamily="34" charset="-122"/>
              </a:rPr>
              <a:t>——</a:t>
            </a:r>
            <a:endParaRPr lang="zh-CN" altLang="en-US"/>
          </a:p>
        </p:txBody>
      </p:sp>
      <p:sp>
        <p:nvSpPr>
          <p:cNvPr id="3078" name="TextBox 6"/>
          <p:cNvSpPr>
            <a:spLocks noChangeArrowheads="1"/>
          </p:cNvSpPr>
          <p:nvPr/>
        </p:nvSpPr>
        <p:spPr bwMode="auto">
          <a:xfrm>
            <a:off x="6026150" y="5610225"/>
            <a:ext cx="4241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a:solidFill>
                  <a:srgbClr val="F79646"/>
                </a:solidFill>
                <a:latin typeface="微软雅黑" pitchFamily="34" charset="-122"/>
                <a:ea typeface="微软雅黑" pitchFamily="34" charset="-122"/>
                <a:sym typeface="Tahoma" pitchFamily="34" charset="0"/>
              </a:rPr>
              <a:t>点电子商务与智能服务中心      朱孔真</a:t>
            </a:r>
            <a:endParaRPr lang="en-US"/>
          </a:p>
        </p:txBody>
      </p:sp>
      <p:sp>
        <p:nvSpPr>
          <p:cNvPr id="3082" name="直接连接符 11"/>
          <p:cNvSpPr>
            <a:spLocks noChangeShapeType="1"/>
          </p:cNvSpPr>
          <p:nvPr/>
        </p:nvSpPr>
        <p:spPr bwMode="auto">
          <a:xfrm>
            <a:off x="6143625" y="5467350"/>
            <a:ext cx="5473700" cy="0"/>
          </a:xfrm>
          <a:prstGeom prst="line">
            <a:avLst/>
          </a:prstGeom>
          <a:noFill/>
          <a:ln w="9525">
            <a:solidFill>
              <a:srgbClr val="BFBFB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90" name="Group 18"/>
          <p:cNvGrpSpPr>
            <a:grpSpLocks/>
          </p:cNvGrpSpPr>
          <p:nvPr/>
        </p:nvGrpSpPr>
        <p:grpSpPr bwMode="auto">
          <a:xfrm>
            <a:off x="9850438" y="6237288"/>
            <a:ext cx="1935162" cy="495300"/>
            <a:chOff x="0" y="0"/>
            <a:chExt cx="1936145" cy="495514"/>
          </a:xfrm>
        </p:grpSpPr>
        <p:sp>
          <p:nvSpPr>
            <p:cNvPr id="5130" name="Text Box 62"/>
            <p:cNvSpPr>
              <a:spLocks noChangeArrowheads="1"/>
            </p:cNvSpPr>
            <p:nvPr/>
          </p:nvSpPr>
          <p:spPr bwMode="auto">
            <a:xfrm>
              <a:off x="424742" y="78480"/>
              <a:ext cx="1511403" cy="338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a:solidFill>
                    <a:srgbClr val="D8D8D8"/>
                  </a:solidFill>
                  <a:latin typeface="微软雅黑" pitchFamily="34" charset="-122"/>
                  <a:ea typeface="微软雅黑" pitchFamily="34" charset="-122"/>
                  <a:sym typeface="微软雅黑" pitchFamily="34" charset="-122"/>
                </a:rPr>
                <a:t>2012.12.10</a:t>
              </a:r>
              <a:endParaRPr lang="zh-CN" altLang="en-US"/>
            </a:p>
          </p:txBody>
        </p:sp>
        <p:pic>
          <p:nvPicPr>
            <p:cNvPr id="5131"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495514" cy="495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75" name="矩形 35"/>
          <p:cNvSpPr>
            <a:spLocks noChangeArrowheads="1"/>
          </p:cNvSpPr>
          <p:nvPr/>
        </p:nvSpPr>
        <p:spPr bwMode="auto">
          <a:xfrm>
            <a:off x="6026150" y="4241800"/>
            <a:ext cx="6022975"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7200" b="1">
                <a:solidFill>
                  <a:schemeClr val="bg1"/>
                </a:solidFill>
                <a:latin typeface="微软雅黑" pitchFamily="34" charset="-122"/>
                <a:ea typeface="微软雅黑" pitchFamily="34" charset="-122"/>
                <a:sym typeface="微软雅黑" pitchFamily="34" charset="-122"/>
              </a:rPr>
              <a:t>复制互联网</a:t>
            </a:r>
            <a:endParaRPr lang="zh-CN" altLang="en-US"/>
          </a:p>
        </p:txBody>
      </p:sp>
    </p:spTree>
  </p:cSld>
  <p:clrMapOvr>
    <a:masterClrMapping/>
  </p:clrMapOvr>
  <p:transition spd="slow">
    <p:cover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76"/>
                                        </p:tgtEl>
                                        <p:attrNameLst>
                                          <p:attrName>style.visibility</p:attrName>
                                        </p:attrNameLst>
                                      </p:cBhvr>
                                      <p:to>
                                        <p:strVal val="visible"/>
                                      </p:to>
                                    </p:set>
                                    <p:anim calcmode="lin" valueType="num">
                                      <p:cBhvr>
                                        <p:cTn id="7" dur="500" fill="hold"/>
                                        <p:tgtEl>
                                          <p:spTgt spid="307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76"/>
                                        </p:tgtEl>
                                        <p:attrNameLst>
                                          <p:attrName>ppt_y</p:attrName>
                                        </p:attrNameLst>
                                      </p:cBhvr>
                                      <p:tavLst>
                                        <p:tav tm="0">
                                          <p:val>
                                            <p:strVal val="#ppt_y"/>
                                          </p:val>
                                        </p:tav>
                                        <p:tav tm="100000">
                                          <p:val>
                                            <p:strVal val="#ppt_y"/>
                                          </p:val>
                                        </p:tav>
                                      </p:tavLst>
                                    </p:anim>
                                    <p:anim calcmode="lin" valueType="num">
                                      <p:cBhvr>
                                        <p:cTn id="9" dur="500" fill="hold"/>
                                        <p:tgtEl>
                                          <p:spTgt spid="307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76"/>
                                        </p:tgtEl>
                                        <p:attrNameLst>
                                          <p:attrName>ppt_w</p:attrName>
                                        </p:attrNameLst>
                                      </p:cBhvr>
                                      <p:tavLst>
                                        <p:tav tm="0">
                                          <p:val>
                                            <p:strVal val="#ppt_w/10"/>
                                          </p:val>
                                        </p:tav>
                                        <p:tav tm="50000">
                                          <p:val>
                                            <p:strVal val="#ppt_w+.01"/>
                                          </p:val>
                                        </p:tav>
                                        <p:tav tm="100000">
                                          <p:val>
                                            <p:strVal val="#ppt_w"/>
                                          </p:val>
                                        </p:tav>
                                      </p:tavLst>
                                    </p:anim>
                                    <p:animEffect>
                                      <p:cBhvr>
                                        <p:cTn id="11" dur="500" tmFilter="0,0; .5, 1; 1, 1"/>
                                        <p:tgtEl>
                                          <p:spTgt spid="3076"/>
                                        </p:tgtEl>
                                      </p:cBhvr>
                                    </p:animEffect>
                                  </p:childTnLst>
                                </p:cTn>
                              </p:par>
                            </p:childTnLst>
                          </p:cTn>
                        </p:par>
                        <p:par>
                          <p:cTn id="12" fill="hold" nodeType="afterGroup">
                            <p:stCondLst>
                              <p:cond delay="900"/>
                            </p:stCondLst>
                            <p:childTnLst>
                              <p:par>
                                <p:cTn id="13" presetID="23" presetClass="entr" presetSubtype="16" fill="hold" grpId="0" nodeType="afterEffect">
                                  <p:stCondLst>
                                    <p:cond delay="0"/>
                                  </p:stCondLst>
                                  <p:childTnLst>
                                    <p:set>
                                      <p:cBhvr>
                                        <p:cTn id="14" dur="1" fill="hold">
                                          <p:stCondLst>
                                            <p:cond delay="0"/>
                                          </p:stCondLst>
                                        </p:cTn>
                                        <p:tgtEl>
                                          <p:spTgt spid="3077"/>
                                        </p:tgtEl>
                                        <p:attrNameLst>
                                          <p:attrName>style.visibility</p:attrName>
                                        </p:attrNameLst>
                                      </p:cBhvr>
                                      <p:to>
                                        <p:strVal val="visible"/>
                                      </p:to>
                                    </p:set>
                                    <p:anim calcmode="lin" valueType="num">
                                      <p:cBhvr>
                                        <p:cTn id="15" dur="500" fill="hold"/>
                                        <p:tgtEl>
                                          <p:spTgt spid="3077"/>
                                        </p:tgtEl>
                                        <p:attrNameLst>
                                          <p:attrName>ppt_w</p:attrName>
                                        </p:attrNameLst>
                                      </p:cBhvr>
                                      <p:tavLst>
                                        <p:tav tm="0">
                                          <p:val>
                                            <p:fltVal val="0"/>
                                          </p:val>
                                        </p:tav>
                                        <p:tav tm="100000">
                                          <p:val>
                                            <p:strVal val="#ppt_w"/>
                                          </p:val>
                                        </p:tav>
                                      </p:tavLst>
                                    </p:anim>
                                    <p:anim calcmode="lin" valueType="num">
                                      <p:cBhvr>
                                        <p:cTn id="16" dur="500" fill="hold"/>
                                        <p:tgtEl>
                                          <p:spTgt spid="3077"/>
                                        </p:tgtEl>
                                        <p:attrNameLst>
                                          <p:attrName>ppt_h</p:attrName>
                                        </p:attrNameLst>
                                      </p:cBhvr>
                                      <p:tavLst>
                                        <p:tav tm="0">
                                          <p:val>
                                            <p:fltVal val="0"/>
                                          </p:val>
                                        </p:tav>
                                        <p:tav tm="100000">
                                          <p:val>
                                            <p:strVal val="#ppt_h"/>
                                          </p:val>
                                        </p:tav>
                                      </p:tavLst>
                                    </p:anim>
                                  </p:childTnLst>
                                </p:cTn>
                              </p:par>
                            </p:childTnLst>
                          </p:cTn>
                        </p:par>
                        <p:par>
                          <p:cTn id="17" fill="hold" nodeType="afterGroup">
                            <p:stCondLst>
                              <p:cond delay="1400"/>
                            </p:stCondLst>
                            <p:childTnLst>
                              <p:par>
                                <p:cTn id="18" presetID="1" presetClass="entr" presetSubtype="0" fill="hold" grpId="0" nodeType="afterEffect">
                                  <p:stCondLst>
                                    <p:cond delay="0"/>
                                  </p:stCondLst>
                                  <p:childTnLst>
                                    <p:set>
                                      <p:cBhvr>
                                        <p:cTn id="19" dur="1" fill="hold">
                                          <p:stCondLst>
                                            <p:cond delay="0"/>
                                          </p:stCondLst>
                                        </p:cTn>
                                        <p:tgtEl>
                                          <p:spTgt spid="3075"/>
                                        </p:tgtEl>
                                        <p:attrNameLst>
                                          <p:attrName>style.visibility</p:attrName>
                                        </p:attrNameLst>
                                      </p:cBhvr>
                                      <p:to>
                                        <p:strVal val="visible"/>
                                      </p:to>
                                    </p:set>
                                  </p:childTnLst>
                                </p:cTn>
                              </p:par>
                            </p:childTnLst>
                          </p:cTn>
                        </p:par>
                        <p:par>
                          <p:cTn id="20" fill="hold" nodeType="afterGroup">
                            <p:stCondLst>
                              <p:cond delay="1400"/>
                            </p:stCondLst>
                            <p:childTnLst>
                              <p:par>
                                <p:cTn id="21" presetID="6" presetClass="emph" presetSubtype="0" fill="hold" grpId="1" nodeType="afterEffect">
                                  <p:stCondLst>
                                    <p:cond delay="0"/>
                                  </p:stCondLst>
                                  <p:childTnLst>
                                    <p:animScale>
                                      <p:cBhvr>
                                        <p:cTn id="22" dur="500" fill="hold"/>
                                        <p:tgtEl>
                                          <p:spTgt spid="3075"/>
                                        </p:tgtEl>
                                      </p:cBhvr>
                                      <p:by x="150000" y="150000"/>
                                    </p:animScale>
                                  </p:childTnLst>
                                </p:cTn>
                              </p:par>
                              <p:par>
                                <p:cTn id="23" presetID="10" presetClass="exit" presetSubtype="0" fill="hold" grpId="2" nodeType="withEffect">
                                  <p:stCondLst>
                                    <p:cond delay="0"/>
                                  </p:stCondLst>
                                  <p:childTnLst>
                                    <p:animEffect>
                                      <p:cBhvr>
                                        <p:cTn id="24" dur="500"/>
                                        <p:tgtEl>
                                          <p:spTgt spid="3075"/>
                                        </p:tgtEl>
                                      </p:cBhvr>
                                    </p:animEffect>
                                    <p:set>
                                      <p:cBhvr>
                                        <p:cTn id="25" dur="1" fill="hold">
                                          <p:stCondLst>
                                            <p:cond delay="499"/>
                                          </p:stCondLst>
                                        </p:cTn>
                                        <p:tgtEl>
                                          <p:spTgt spid="3075"/>
                                        </p:tgtEl>
                                        <p:attrNameLst>
                                          <p:attrName>style.visibility</p:attrName>
                                        </p:attrNameLst>
                                      </p:cBhvr>
                                      <p:to>
                                        <p:strVal val="hidden"/>
                                      </p:to>
                                    </p:set>
                                  </p:childTnLst>
                                </p:cTn>
                              </p:par>
                              <p:par>
                                <p:cTn id="26" presetID="22" presetClass="entr" presetSubtype="8" fill="hold" grpId="0" nodeType="withEffect">
                                  <p:stCondLst>
                                    <p:cond delay="200"/>
                                  </p:stCondLst>
                                  <p:childTnLst>
                                    <p:set>
                                      <p:cBhvr>
                                        <p:cTn id="27" dur="1" fill="hold">
                                          <p:stCondLst>
                                            <p:cond delay="0"/>
                                          </p:stCondLst>
                                        </p:cTn>
                                        <p:tgtEl>
                                          <p:spTgt spid="3082"/>
                                        </p:tgtEl>
                                        <p:attrNameLst>
                                          <p:attrName>style.visibility</p:attrName>
                                        </p:attrNameLst>
                                      </p:cBhvr>
                                      <p:to>
                                        <p:strVal val="visible"/>
                                      </p:to>
                                    </p:set>
                                    <p:animEffect>
                                      <p:cBhvr>
                                        <p:cTn id="28" dur="500"/>
                                        <p:tgtEl>
                                          <p:spTgt spid="3082"/>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078"/>
                                        </p:tgtEl>
                                        <p:attrNameLst>
                                          <p:attrName>style.visibility</p:attrName>
                                        </p:attrNameLst>
                                      </p:cBhvr>
                                      <p:to>
                                        <p:strVal val="visible"/>
                                      </p:to>
                                    </p:set>
                                    <p:animEffect>
                                      <p:cBhvr>
                                        <p:cTn id="31" dur="500"/>
                                        <p:tgtEl>
                                          <p:spTgt spid="3078"/>
                                        </p:tgtEl>
                                      </p:cBhvr>
                                    </p:animEffect>
                                  </p:childTnLst>
                                </p:cTn>
                              </p:par>
                              <p:par>
                                <p:cTn id="32" presetID="63" presetClass="path" presetSubtype="0" accel="50000" fill="hold" grpId="1" nodeType="withEffect">
                                  <p:stCondLst>
                                    <p:cond delay="400"/>
                                  </p:stCondLst>
                                  <p:childTnLst>
                                    <p:animMotion origin="layout" path="M -0.87926 -3.44126E-6 L -4.00989E-6 -3.44126E-6 " pathEditMode="relative" rAng="0" ptsTypes="AA">
                                      <p:cBhvr>
                                        <p:cTn id="33" dur="500" fill="hold"/>
                                        <p:tgtEl>
                                          <p:spTgt spid="3078"/>
                                        </p:tgtEl>
                                        <p:attrNameLst>
                                          <p:attrName>ppt_x,ppt_y</p:attrName>
                                        </p:attrNameLst>
                                      </p:cBhvr>
                                      <p:rCtr x="4396300" y="0"/>
                                    </p:animMotion>
                                  </p:childTnLst>
                                </p:cTn>
                              </p:par>
                            </p:childTnLst>
                          </p:cTn>
                        </p:par>
                        <p:par>
                          <p:cTn id="34" fill="hold" nodeType="afterGroup">
                            <p:stCondLst>
                              <p:cond delay="2300"/>
                            </p:stCondLst>
                            <p:childTnLst>
                              <p:par>
                                <p:cTn id="35" presetID="2" presetClass="entr" presetSubtype="1" fill="hold" nodeType="afterEffect">
                                  <p:stCondLst>
                                    <p:cond delay="0"/>
                                  </p:stCondLst>
                                  <p:childTnLst>
                                    <p:set>
                                      <p:cBhvr>
                                        <p:cTn id="36" dur="1" fill="hold">
                                          <p:stCondLst>
                                            <p:cond delay="0"/>
                                          </p:stCondLst>
                                        </p:cTn>
                                        <p:tgtEl>
                                          <p:spTgt spid="3090"/>
                                        </p:tgtEl>
                                        <p:attrNameLst>
                                          <p:attrName>style.visibility</p:attrName>
                                        </p:attrNameLst>
                                      </p:cBhvr>
                                      <p:to>
                                        <p:strVal val="visible"/>
                                      </p:to>
                                    </p:set>
                                    <p:anim calcmode="lin" valueType="num">
                                      <p:cBhvr>
                                        <p:cTn id="37" dur="500" fill="hold"/>
                                        <p:tgtEl>
                                          <p:spTgt spid="3090"/>
                                        </p:tgtEl>
                                        <p:attrNameLst>
                                          <p:attrName>ppt_x</p:attrName>
                                        </p:attrNameLst>
                                      </p:cBhvr>
                                      <p:tavLst>
                                        <p:tav tm="0">
                                          <p:val>
                                            <p:strVal val="#ppt_x"/>
                                          </p:val>
                                        </p:tav>
                                        <p:tav tm="100000">
                                          <p:val>
                                            <p:strVal val="#ppt_x"/>
                                          </p:val>
                                        </p:tav>
                                      </p:tavLst>
                                    </p:anim>
                                    <p:anim calcmode="lin" valueType="num">
                                      <p:cBhvr>
                                        <p:cTn id="38" dur="500" fill="hold"/>
                                        <p:tgtEl>
                                          <p:spTgt spid="3090"/>
                                        </p:tgtEl>
                                        <p:attrNameLst>
                                          <p:attrName>ppt_y</p:attrName>
                                        </p:attrNameLst>
                                      </p:cBhvr>
                                      <p:tavLst>
                                        <p:tav tm="0">
                                          <p:val>
                                            <p:strVal val="0-#ppt_h/2"/>
                                          </p:val>
                                        </p:tav>
                                        <p:tav tm="100000">
                                          <p:val>
                                            <p:strVal val="#ppt_y"/>
                                          </p:val>
                                        </p:tav>
                                      </p:tavLst>
                                    </p:anim>
                                  </p:childTnLst>
                                </p:cTn>
                              </p:par>
                              <p:par>
                                <p:cTn id="39" presetID="8" presetClass="emph" presetSubtype="0" fill="hold" nodeType="withEffect">
                                  <p:stCondLst>
                                    <p:cond delay="0"/>
                                  </p:stCondLst>
                                  <p:childTnLst>
                                    <p:animRot by="43200000">
                                      <p:cBhvr>
                                        <p:cTn id="40" dur="400" fill="hold"/>
                                        <p:tgtEl>
                                          <p:spTgt spid="3090"/>
                                        </p:tgtEl>
                                        <p:attrNameLst>
                                          <p:attrName>r</p:attrName>
                                        </p:attrNameLst>
                                      </p:cBhvr>
                                    </p:animRot>
                                  </p:childTnLst>
                                </p:cTn>
                              </p:par>
                              <p:par>
                                <p:cTn id="41" presetID="10" presetClass="entr" presetSubtype="0" fill="hold" nodeType="withEffect">
                                  <p:stCondLst>
                                    <p:cond delay="450"/>
                                  </p:stCondLst>
                                  <p:childTnLst>
                                    <p:set>
                                      <p:cBhvr>
                                        <p:cTn id="42" dur="1" fill="hold">
                                          <p:stCondLst>
                                            <p:cond delay="0"/>
                                          </p:stCondLst>
                                        </p:cTn>
                                        <p:tgtEl>
                                          <p:spTgt spid="3084"/>
                                        </p:tgtEl>
                                        <p:attrNameLst>
                                          <p:attrName>style.visibility</p:attrName>
                                        </p:attrNameLst>
                                      </p:cBhvr>
                                      <p:to>
                                        <p:strVal val="visible"/>
                                      </p:to>
                                    </p:set>
                                    <p:anim calcmode="lin" valueType="num">
                                      <p:cBhvr>
                                        <p:cTn id="43" dur="250" fill="hold"/>
                                        <p:tgtEl>
                                          <p:spTgt spid="3084"/>
                                        </p:tgtEl>
                                        <p:attrNameLst>
                                          <p:attrName>ppt_w</p:attrName>
                                        </p:attrNameLst>
                                      </p:cBhvr>
                                      <p:tavLst>
                                        <p:tav tm="0">
                                          <p:val>
                                            <p:fltVal val="0"/>
                                          </p:val>
                                        </p:tav>
                                        <p:tav tm="100000">
                                          <p:val>
                                            <p:strVal val="#ppt_w"/>
                                          </p:val>
                                        </p:tav>
                                      </p:tavLst>
                                    </p:anim>
                                    <p:anim calcmode="lin" valueType="num">
                                      <p:cBhvr>
                                        <p:cTn id="44" dur="250" fill="hold"/>
                                        <p:tgtEl>
                                          <p:spTgt spid="3084"/>
                                        </p:tgtEl>
                                        <p:attrNameLst>
                                          <p:attrName>ppt_h</p:attrName>
                                        </p:attrNameLst>
                                      </p:cBhvr>
                                      <p:tavLst>
                                        <p:tav tm="0">
                                          <p:val>
                                            <p:fltVal val="0"/>
                                          </p:val>
                                        </p:tav>
                                        <p:tav tm="100000">
                                          <p:val>
                                            <p:strVal val="#ppt_h"/>
                                          </p:val>
                                        </p:tav>
                                      </p:tavLst>
                                    </p:anim>
                                    <p:animEffect>
                                      <p:cBhvr>
                                        <p:cTn id="45" dur="250"/>
                                        <p:tgtEl>
                                          <p:spTgt spid="3084"/>
                                        </p:tgtEl>
                                      </p:cBhvr>
                                    </p:animEffect>
                                  </p:childTnLst>
                                </p:cTn>
                              </p:par>
                              <p:par>
                                <p:cTn id="46" presetID="8" presetClass="emph" presetSubtype="0" autoRev="1" fill="hold" nodeType="withEffect">
                                  <p:stCondLst>
                                    <p:cond delay="400"/>
                                  </p:stCondLst>
                                  <p:childTnLst>
                                    <p:animRot by="1800000">
                                      <p:cBhvr>
                                        <p:cTn id="47" dur="1000" fill="hold"/>
                                        <p:tgtEl>
                                          <p:spTgt spid="3084"/>
                                        </p:tgtEl>
                                        <p:attrNameLst>
                                          <p:attrName>r</p:attrName>
                                        </p:attrNameLst>
                                      </p:cBhvr>
                                    </p:animRot>
                                  </p:childTnLst>
                                </p:cTn>
                              </p:par>
                              <p:par>
                                <p:cTn id="48" presetID="6" presetClass="emph" presetSubtype="0" autoRev="1" fill="hold" nodeType="withEffect">
                                  <p:stCondLst>
                                    <p:cond delay="400"/>
                                  </p:stCondLst>
                                  <p:childTnLst>
                                    <p:animScale>
                                      <p:cBhvr>
                                        <p:cTn id="49" dur="1000" fill="hold"/>
                                        <p:tgtEl>
                                          <p:spTgt spid="3084"/>
                                        </p:tgtEl>
                                      </p:cBhvr>
                                      <p:by x="800000" y="800000"/>
                                    </p:animScale>
                                  </p:childTnLst>
                                </p:cTn>
                              </p:par>
                              <p:par>
                                <p:cTn id="50" presetID="10" presetClass="exit" presetSubtype="0" fill="hold" nodeType="withEffect">
                                  <p:stCondLst>
                                    <p:cond delay="1900"/>
                                  </p:stCondLst>
                                  <p:childTnLst>
                                    <p:animEffect>
                                      <p:cBhvr>
                                        <p:cTn id="51" dur="500"/>
                                        <p:tgtEl>
                                          <p:spTgt spid="3084"/>
                                        </p:tgtEl>
                                      </p:cBhvr>
                                    </p:animEffect>
                                    <p:set>
                                      <p:cBhvr>
                                        <p:cTn id="52" dur="1" fill="hold">
                                          <p:stCondLst>
                                            <p:cond delay="499"/>
                                          </p:stCondLst>
                                        </p:cTn>
                                        <p:tgtEl>
                                          <p:spTgt spid="30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7" grpId="0" bldLvl="0" autoUpdateAnimBg="0"/>
      <p:bldP spid="3076" grpId="0" bldLvl="0" autoUpdateAnimBg="0" rev="1"/>
      <p:bldP spid="3078" grpId="0" bldLvl="0" autoUpdateAnimBg="0"/>
      <p:bldP spid="3078" grpId="1" bldLvl="0" autoUpdateAnimBg="0"/>
      <p:bldP spid="3082" grpId="0" animBg="1"/>
      <p:bldP spid="3075" grpId="0" bldLvl="0" autoUpdateAnimBg="0"/>
      <p:bldP spid="3075" grpId="1" bldLvl="0" autoUpdateAnimBg="0"/>
      <p:bldP spid="3075" grpId="2"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609600" y="274638"/>
            <a:ext cx="6169025" cy="852487"/>
          </a:xfrm>
        </p:spPr>
        <p:txBody>
          <a:bodyPr/>
          <a:lstStyle/>
          <a:p>
            <a:pPr eaLnBrk="1" hangingPunct="1"/>
            <a:r>
              <a:rPr lang="en-US" altLang="zh-CN" smtClean="0"/>
              <a:t>4.</a:t>
            </a:r>
            <a:r>
              <a:rPr lang="zh-CN" altLang="en-US" smtClean="0"/>
              <a:t>给我们的启示</a:t>
            </a:r>
          </a:p>
        </p:txBody>
      </p:sp>
      <p:sp>
        <p:nvSpPr>
          <p:cNvPr id="14340" name="矩形 1"/>
          <p:cNvSpPr>
            <a:spLocks noChangeArrowheads="1"/>
          </p:cNvSpPr>
          <p:nvPr/>
        </p:nvSpPr>
        <p:spPr bwMode="auto">
          <a:xfrm>
            <a:off x="611188" y="2420938"/>
            <a:ext cx="504825" cy="3168650"/>
          </a:xfrm>
          <a:custGeom>
            <a:avLst/>
            <a:gdLst/>
            <a:ahLst/>
            <a:cxnLst/>
            <a:rect l="0" t="0" r="0" b="0"/>
            <a:pathLst/>
          </a:custGeom>
          <a:gradFill rotWithShape="1">
            <a:gsLst>
              <a:gs pos="0">
                <a:srgbClr val="D7F155"/>
              </a:gs>
              <a:gs pos="59000">
                <a:srgbClr val="A8CA2C"/>
              </a:gs>
              <a:gs pos="90999">
                <a:srgbClr val="86A123"/>
              </a:gs>
              <a:gs pos="100000">
                <a:srgbClr val="86A123"/>
              </a:gs>
            </a:gsLst>
            <a:path path="rect">
              <a:fillToRect r="100000" b="100000"/>
            </a:path>
          </a:gradFill>
          <a:ln w="19050" cap="flat" cmpd="sng">
            <a:solidFill>
              <a:srgbClr val="9BBB59"/>
            </a:solidFill>
            <a:miter lim="800000"/>
            <a:headEnd/>
            <a:tailEnd/>
          </a:ln>
        </p:spPr>
        <p:txBody>
          <a:bodyPr anchor="ctr"/>
          <a:lstStyle/>
          <a:p>
            <a:endParaRPr lang="zh-CN" altLang="en-US"/>
          </a:p>
        </p:txBody>
      </p:sp>
      <p:sp>
        <p:nvSpPr>
          <p:cNvPr id="14341" name="TextBox 6"/>
          <p:cNvSpPr>
            <a:spLocks noChangeArrowheads="1"/>
          </p:cNvSpPr>
          <p:nvPr/>
        </p:nvSpPr>
        <p:spPr bwMode="auto">
          <a:xfrm>
            <a:off x="671513" y="3717925"/>
            <a:ext cx="461962"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solidFill>
                  <a:schemeClr val="bg1"/>
                </a:solidFill>
                <a:latin typeface="微软雅黑" pitchFamily="34" charset="-122"/>
                <a:ea typeface="微软雅黑" pitchFamily="34" charset="-122"/>
                <a:sym typeface="微软雅黑" pitchFamily="34" charset="-122"/>
              </a:rPr>
              <a:t>人类独有共有的</a:t>
            </a:r>
            <a:endParaRPr lang="zh-CN" altLang="en-US"/>
          </a:p>
        </p:txBody>
      </p:sp>
      <p:sp>
        <p:nvSpPr>
          <p:cNvPr id="14342" name="TextBox 7"/>
          <p:cNvSpPr>
            <a:spLocks noChangeArrowheads="1"/>
          </p:cNvSpPr>
          <p:nvPr/>
        </p:nvSpPr>
        <p:spPr bwMode="auto">
          <a:xfrm>
            <a:off x="466725" y="2349500"/>
            <a:ext cx="6064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7200">
                <a:solidFill>
                  <a:srgbClr val="76923C"/>
                </a:solidFill>
                <a:latin typeface="Arial Narrow" pitchFamily="34" charset="0"/>
                <a:sym typeface="Arial Narrow" pitchFamily="34" charset="0"/>
              </a:rPr>
              <a:t>1</a:t>
            </a:r>
            <a:endParaRPr lang="zh-CN" altLang="en-US"/>
          </a:p>
        </p:txBody>
      </p:sp>
      <p:sp>
        <p:nvSpPr>
          <p:cNvPr id="10" name="TextBox 8"/>
          <p:cNvSpPr>
            <a:spLocks noChangeArrowheads="1"/>
          </p:cNvSpPr>
          <p:nvPr/>
        </p:nvSpPr>
        <p:spPr bwMode="auto">
          <a:xfrm>
            <a:off x="1216025" y="3168650"/>
            <a:ext cx="1196975"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zh-CN" altLang="en-US" sz="1400" b="1">
                <a:solidFill>
                  <a:srgbClr val="595959"/>
                </a:solidFill>
                <a:latin typeface="微软雅黑" pitchFamily="34" charset="-122"/>
                <a:ea typeface="微软雅黑" pitchFamily="34" charset="-122"/>
                <a:sym typeface="微软雅黑" pitchFamily="34" charset="-122"/>
              </a:rPr>
              <a:t>一提到商业或者电子商务，都说女人的钱好赚，</a:t>
            </a:r>
            <a:r>
              <a:rPr lang="en-US" altLang="zh-CN" sz="1400" b="1">
                <a:solidFill>
                  <a:srgbClr val="595959"/>
                </a:solidFill>
                <a:latin typeface="微软雅黑" pitchFamily="34" charset="-122"/>
                <a:ea typeface="微软雅黑" pitchFamily="34" charset="-122"/>
                <a:sym typeface="微软雅黑" pitchFamily="34" charset="-122"/>
              </a:rPr>
              <a:t>BlackSocks</a:t>
            </a:r>
            <a:r>
              <a:rPr lang="zh-CN" altLang="en-US" sz="1400" b="1">
                <a:solidFill>
                  <a:srgbClr val="595959"/>
                </a:solidFill>
                <a:latin typeface="微软雅黑" pitchFamily="34" charset="-122"/>
                <a:ea typeface="微软雅黑" pitchFamily="34" charset="-122"/>
                <a:sym typeface="微软雅黑" pitchFamily="34" charset="-122"/>
              </a:rPr>
              <a:t>赚的却是男人的钱；</a:t>
            </a:r>
            <a:endParaRPr lang="en-US" b="1"/>
          </a:p>
        </p:txBody>
      </p:sp>
      <p:sp>
        <p:nvSpPr>
          <p:cNvPr id="14344" name="矩形 1"/>
          <p:cNvSpPr>
            <a:spLocks noChangeArrowheads="1"/>
          </p:cNvSpPr>
          <p:nvPr/>
        </p:nvSpPr>
        <p:spPr bwMode="auto">
          <a:xfrm>
            <a:off x="2771775" y="2420938"/>
            <a:ext cx="504825" cy="3168650"/>
          </a:xfrm>
          <a:custGeom>
            <a:avLst/>
            <a:gdLst/>
            <a:ahLst/>
            <a:cxnLst/>
            <a:rect l="0" t="0" r="0" b="0"/>
            <a:pathLst/>
          </a:custGeom>
          <a:gradFill rotWithShape="1">
            <a:gsLst>
              <a:gs pos="0">
                <a:srgbClr val="FFFF00"/>
              </a:gs>
              <a:gs pos="46999">
                <a:srgbClr val="FFC000"/>
              </a:gs>
              <a:gs pos="89000">
                <a:srgbClr val="E36C09"/>
              </a:gs>
              <a:gs pos="100000">
                <a:srgbClr val="E36C09"/>
              </a:gs>
            </a:gsLst>
            <a:path path="rect">
              <a:fillToRect r="100000" b="100000"/>
            </a:path>
          </a:gradFill>
          <a:ln w="19050" cap="flat" cmpd="sng">
            <a:solidFill>
              <a:srgbClr val="D2A000"/>
            </a:solidFill>
            <a:miter lim="800000"/>
            <a:headEnd/>
            <a:tailEnd/>
          </a:ln>
        </p:spPr>
        <p:txBody>
          <a:bodyPr anchor="ctr"/>
          <a:lstStyle/>
          <a:p>
            <a:endParaRPr lang="zh-CN" altLang="en-US"/>
          </a:p>
        </p:txBody>
      </p:sp>
      <p:sp>
        <p:nvSpPr>
          <p:cNvPr id="14345" name="TextBox 10"/>
          <p:cNvSpPr>
            <a:spLocks noChangeArrowheads="1"/>
          </p:cNvSpPr>
          <p:nvPr/>
        </p:nvSpPr>
        <p:spPr bwMode="auto">
          <a:xfrm>
            <a:off x="2832100" y="3717925"/>
            <a:ext cx="461963"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solidFill>
                  <a:schemeClr val="bg1"/>
                </a:solidFill>
                <a:latin typeface="微软雅黑" pitchFamily="34" charset="-122"/>
                <a:ea typeface="微软雅黑" pitchFamily="34" charset="-122"/>
                <a:sym typeface="微软雅黑" pitchFamily="34" charset="-122"/>
              </a:rPr>
              <a:t>需要后天学习的</a:t>
            </a:r>
            <a:endParaRPr lang="zh-CN" altLang="en-US"/>
          </a:p>
        </p:txBody>
      </p:sp>
      <p:sp>
        <p:nvSpPr>
          <p:cNvPr id="14346" name="TextBox 11"/>
          <p:cNvSpPr>
            <a:spLocks noChangeArrowheads="1"/>
          </p:cNvSpPr>
          <p:nvPr/>
        </p:nvSpPr>
        <p:spPr bwMode="auto">
          <a:xfrm>
            <a:off x="2627313" y="2349500"/>
            <a:ext cx="6064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7200">
                <a:solidFill>
                  <a:srgbClr val="E36C09"/>
                </a:solidFill>
                <a:latin typeface="Arial Narrow" pitchFamily="34" charset="0"/>
                <a:sym typeface="Arial Narrow" pitchFamily="34" charset="0"/>
              </a:rPr>
              <a:t>2</a:t>
            </a:r>
            <a:endParaRPr lang="zh-CN" altLang="en-US"/>
          </a:p>
        </p:txBody>
      </p:sp>
      <p:sp>
        <p:nvSpPr>
          <p:cNvPr id="14" name="TextBox 12"/>
          <p:cNvSpPr>
            <a:spLocks noChangeArrowheads="1"/>
          </p:cNvSpPr>
          <p:nvPr/>
        </p:nvSpPr>
        <p:spPr bwMode="auto">
          <a:xfrm>
            <a:off x="3375025" y="3168650"/>
            <a:ext cx="1196975"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zh-CN" altLang="en-US" sz="1400" b="1" dirty="0">
                <a:solidFill>
                  <a:srgbClr val="595959"/>
                </a:solidFill>
                <a:latin typeface="微软雅黑" pitchFamily="34" charset="-122"/>
                <a:ea typeface="微软雅黑" pitchFamily="34" charset="-122"/>
                <a:sym typeface="微软雅黑" pitchFamily="34" charset="-122"/>
              </a:rPr>
              <a:t>都说要给客户实惠，时不时还得舍本折扣刺激，</a:t>
            </a:r>
            <a:r>
              <a:rPr lang="en-US" altLang="zh-CN" sz="1400" b="1" dirty="0" err="1">
                <a:solidFill>
                  <a:srgbClr val="595959"/>
                </a:solidFill>
                <a:latin typeface="微软雅黑" pitchFamily="34" charset="-122"/>
                <a:ea typeface="微软雅黑" pitchFamily="34" charset="-122"/>
                <a:sym typeface="微软雅黑" pitchFamily="34" charset="-122"/>
              </a:rPr>
              <a:t>BlackSocks</a:t>
            </a:r>
            <a:r>
              <a:rPr lang="zh-CN" altLang="en-US" sz="1400" b="1" dirty="0">
                <a:solidFill>
                  <a:srgbClr val="595959"/>
                </a:solidFill>
                <a:latin typeface="微软雅黑" pitchFamily="34" charset="-122"/>
                <a:ea typeface="微软雅黑" pitchFamily="34" charset="-122"/>
                <a:sym typeface="微软雅黑" pitchFamily="34" charset="-122"/>
              </a:rPr>
              <a:t>的价格却普遍高于已有渠道售价；</a:t>
            </a:r>
            <a:endParaRPr lang="en-US" b="1" dirty="0"/>
          </a:p>
        </p:txBody>
      </p:sp>
      <p:sp>
        <p:nvSpPr>
          <p:cNvPr id="14348" name="矩形 1"/>
          <p:cNvSpPr>
            <a:spLocks noChangeArrowheads="1"/>
          </p:cNvSpPr>
          <p:nvPr/>
        </p:nvSpPr>
        <p:spPr bwMode="auto">
          <a:xfrm>
            <a:off x="4932363" y="2420938"/>
            <a:ext cx="503237" cy="3168650"/>
          </a:xfrm>
          <a:custGeom>
            <a:avLst/>
            <a:gdLst/>
            <a:ahLst/>
            <a:cxnLst/>
            <a:rect l="0" t="0" r="0" b="0"/>
            <a:pathLst/>
          </a:custGeom>
          <a:gradFill rotWithShape="1">
            <a:gsLst>
              <a:gs pos="0">
                <a:srgbClr val="D7F155"/>
              </a:gs>
              <a:gs pos="59000">
                <a:srgbClr val="A8CA2C"/>
              </a:gs>
              <a:gs pos="90999">
                <a:srgbClr val="86A123"/>
              </a:gs>
              <a:gs pos="100000">
                <a:srgbClr val="86A123"/>
              </a:gs>
            </a:gsLst>
            <a:path path="rect">
              <a:fillToRect r="100000" b="100000"/>
            </a:path>
          </a:gradFill>
          <a:ln w="19050" cap="flat" cmpd="sng">
            <a:solidFill>
              <a:srgbClr val="9BBB59"/>
            </a:solidFill>
            <a:miter lim="800000"/>
            <a:headEnd/>
            <a:tailEnd/>
          </a:ln>
        </p:spPr>
        <p:txBody>
          <a:bodyPr anchor="ctr"/>
          <a:lstStyle/>
          <a:p>
            <a:endParaRPr lang="zh-CN" altLang="en-US"/>
          </a:p>
        </p:txBody>
      </p:sp>
      <p:sp>
        <p:nvSpPr>
          <p:cNvPr id="14349" name="TextBox 14"/>
          <p:cNvSpPr>
            <a:spLocks noChangeArrowheads="1"/>
          </p:cNvSpPr>
          <p:nvPr/>
        </p:nvSpPr>
        <p:spPr bwMode="auto">
          <a:xfrm>
            <a:off x="4992688" y="3717925"/>
            <a:ext cx="461962"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solidFill>
                  <a:schemeClr val="bg1"/>
                </a:solidFill>
                <a:latin typeface="微软雅黑" pitchFamily="34" charset="-122"/>
                <a:ea typeface="微软雅黑" pitchFamily="34" charset="-122"/>
                <a:sym typeface="微软雅黑" pitchFamily="34" charset="-122"/>
              </a:rPr>
              <a:t>大部分不自觉的</a:t>
            </a:r>
            <a:endParaRPr lang="zh-CN" altLang="en-US"/>
          </a:p>
        </p:txBody>
      </p:sp>
      <p:sp>
        <p:nvSpPr>
          <p:cNvPr id="14350" name="TextBox 15"/>
          <p:cNvSpPr>
            <a:spLocks noChangeArrowheads="1"/>
          </p:cNvSpPr>
          <p:nvPr/>
        </p:nvSpPr>
        <p:spPr bwMode="auto">
          <a:xfrm>
            <a:off x="4787900" y="2349500"/>
            <a:ext cx="6064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7200">
                <a:solidFill>
                  <a:srgbClr val="00B050"/>
                </a:solidFill>
                <a:latin typeface="Arial Narrow" pitchFamily="34" charset="0"/>
                <a:sym typeface="Calibri" pitchFamily="34" charset="0"/>
              </a:rPr>
              <a:t>3</a:t>
            </a:r>
            <a:endParaRPr lang="zh-CN" altLang="en-US" sz="7200">
              <a:solidFill>
                <a:srgbClr val="00B050"/>
              </a:solidFill>
              <a:latin typeface="Arial Narrow" pitchFamily="34" charset="0"/>
            </a:endParaRPr>
          </a:p>
        </p:txBody>
      </p:sp>
      <p:sp>
        <p:nvSpPr>
          <p:cNvPr id="18" name="TextBox 16"/>
          <p:cNvSpPr>
            <a:spLocks noChangeArrowheads="1"/>
          </p:cNvSpPr>
          <p:nvPr/>
        </p:nvSpPr>
        <p:spPr bwMode="auto">
          <a:xfrm>
            <a:off x="5535613" y="3168650"/>
            <a:ext cx="1412875"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400" b="1" dirty="0" smtClean="0">
                <a:latin typeface="微软雅黑" pitchFamily="34" charset="-122"/>
                <a:ea typeface="微软雅黑" pitchFamily="34" charset="-122"/>
              </a:rPr>
              <a:t>如果</a:t>
            </a:r>
            <a:r>
              <a:rPr lang="en-US" altLang="zh-CN" sz="1400" b="1" dirty="0" err="1">
                <a:latin typeface="微软雅黑" pitchFamily="34" charset="-122"/>
                <a:ea typeface="微软雅黑" pitchFamily="34" charset="-122"/>
              </a:rPr>
              <a:t>BlackSocks</a:t>
            </a:r>
            <a:r>
              <a:rPr lang="zh-CN" altLang="en-US" sz="1400" b="1" dirty="0">
                <a:latin typeface="微软雅黑" pitchFamily="34" charset="-122"/>
                <a:ea typeface="微软雅黑" pitchFamily="34" charset="-122"/>
              </a:rPr>
              <a:t>大部分客户都是先预付一年的月费的，那么，他们可预先拿到三四倍的现金，这笔钱可以轻松作为周转之</a:t>
            </a:r>
            <a:r>
              <a:rPr lang="zh-CN" altLang="en-US" sz="1400" b="1" dirty="0" smtClean="0">
                <a:latin typeface="微软雅黑" pitchFamily="34" charset="-122"/>
                <a:ea typeface="微软雅黑" pitchFamily="34" charset="-122"/>
              </a:rPr>
              <a:t>用；</a:t>
            </a:r>
            <a:endParaRPr lang="zh-CN" altLang="en-US" b="1" dirty="0">
              <a:latin typeface="微软雅黑" pitchFamily="34" charset="-122"/>
              <a:ea typeface="微软雅黑" pitchFamily="34" charset="-122"/>
            </a:endParaRPr>
          </a:p>
        </p:txBody>
      </p:sp>
      <p:sp>
        <p:nvSpPr>
          <p:cNvPr id="14352" name="矩形 1"/>
          <p:cNvSpPr>
            <a:spLocks noChangeArrowheads="1"/>
          </p:cNvSpPr>
          <p:nvPr/>
        </p:nvSpPr>
        <p:spPr bwMode="auto">
          <a:xfrm>
            <a:off x="7092950" y="2420938"/>
            <a:ext cx="503238" cy="3168650"/>
          </a:xfrm>
          <a:custGeom>
            <a:avLst/>
            <a:gdLst/>
            <a:ahLst/>
            <a:cxnLst/>
            <a:rect l="0" t="0" r="0" b="0"/>
            <a:pathLst/>
          </a:custGeom>
          <a:gradFill rotWithShape="1">
            <a:gsLst>
              <a:gs pos="0">
                <a:srgbClr val="FFFF00"/>
              </a:gs>
              <a:gs pos="46999">
                <a:srgbClr val="FFC000"/>
              </a:gs>
              <a:gs pos="89000">
                <a:srgbClr val="E36C09"/>
              </a:gs>
              <a:gs pos="100000">
                <a:srgbClr val="E36C09"/>
              </a:gs>
            </a:gsLst>
            <a:path path="rect">
              <a:fillToRect r="100000" b="100000"/>
            </a:path>
          </a:gradFill>
          <a:ln w="19050" cap="flat" cmpd="sng">
            <a:solidFill>
              <a:srgbClr val="D2A000"/>
            </a:solidFill>
            <a:miter lim="800000"/>
            <a:headEnd/>
            <a:tailEnd/>
          </a:ln>
        </p:spPr>
        <p:txBody>
          <a:bodyPr anchor="ctr"/>
          <a:lstStyle/>
          <a:p>
            <a:endParaRPr lang="zh-CN" altLang="en-US"/>
          </a:p>
        </p:txBody>
      </p:sp>
      <p:sp>
        <p:nvSpPr>
          <p:cNvPr id="14353" name="TextBox 18"/>
          <p:cNvSpPr>
            <a:spLocks noChangeArrowheads="1"/>
          </p:cNvSpPr>
          <p:nvPr/>
        </p:nvSpPr>
        <p:spPr bwMode="auto">
          <a:xfrm>
            <a:off x="7153275" y="3717925"/>
            <a:ext cx="460375"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solidFill>
                  <a:schemeClr val="bg1"/>
                </a:solidFill>
                <a:latin typeface="微软雅黑" pitchFamily="34" charset="-122"/>
                <a:ea typeface="微软雅黑" pitchFamily="34" charset="-122"/>
                <a:sym typeface="微软雅黑" pitchFamily="34" charset="-122"/>
              </a:rPr>
              <a:t>人们行动的指南</a:t>
            </a:r>
            <a:endParaRPr lang="zh-CN" altLang="en-US"/>
          </a:p>
        </p:txBody>
      </p:sp>
      <p:sp>
        <p:nvSpPr>
          <p:cNvPr id="14354" name="TextBox 19"/>
          <p:cNvSpPr>
            <a:spLocks noChangeArrowheads="1"/>
          </p:cNvSpPr>
          <p:nvPr/>
        </p:nvSpPr>
        <p:spPr bwMode="auto">
          <a:xfrm>
            <a:off x="6948488" y="2349500"/>
            <a:ext cx="6064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7200">
                <a:solidFill>
                  <a:srgbClr val="E36C09"/>
                </a:solidFill>
                <a:latin typeface="Arial Narrow" pitchFamily="34" charset="0"/>
                <a:sym typeface="Arial Narrow" pitchFamily="34" charset="0"/>
              </a:rPr>
              <a:t>4</a:t>
            </a:r>
            <a:endParaRPr lang="zh-CN" altLang="en-US"/>
          </a:p>
        </p:txBody>
      </p:sp>
      <p:sp>
        <p:nvSpPr>
          <p:cNvPr id="22" name="TextBox 20"/>
          <p:cNvSpPr>
            <a:spLocks noChangeArrowheads="1"/>
          </p:cNvSpPr>
          <p:nvPr/>
        </p:nvSpPr>
        <p:spPr bwMode="auto">
          <a:xfrm>
            <a:off x="7696200" y="3168650"/>
            <a:ext cx="1425575"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zh-CN" altLang="en-US" sz="1400" b="1">
                <a:solidFill>
                  <a:srgbClr val="595959"/>
                </a:solidFill>
                <a:latin typeface="微软雅黑" pitchFamily="34" charset="-122"/>
                <a:ea typeface="微软雅黑" pitchFamily="34" charset="-122"/>
                <a:sym typeface="微软雅黑" pitchFamily="34" charset="-122"/>
              </a:rPr>
              <a:t>选择了一个寄送成本极低的产品，</a:t>
            </a:r>
            <a:r>
              <a:rPr lang="en-US" altLang="zh-CN" sz="1400" b="1">
                <a:solidFill>
                  <a:srgbClr val="595959"/>
                </a:solidFill>
                <a:latin typeface="微软雅黑" pitchFamily="34" charset="-122"/>
                <a:ea typeface="微软雅黑" pitchFamily="34" charset="-122"/>
                <a:sym typeface="微软雅黑" pitchFamily="34" charset="-122"/>
              </a:rPr>
              <a:t>BlackSocks</a:t>
            </a:r>
            <a:r>
              <a:rPr lang="zh-CN" altLang="en-US" sz="1400" b="1">
                <a:solidFill>
                  <a:srgbClr val="595959"/>
                </a:solidFill>
                <a:latin typeface="微软雅黑" pitchFamily="34" charset="-122"/>
                <a:ea typeface="微软雅黑" pitchFamily="34" charset="-122"/>
                <a:sym typeface="微软雅黑" pitchFamily="34" charset="-122"/>
              </a:rPr>
              <a:t>可以轻松地以一般平常的信件的方式，寄送这些袜子到客户家；</a:t>
            </a:r>
            <a:endParaRPr lang="zh-CN" altLang="en-US" b="1"/>
          </a:p>
        </p:txBody>
      </p:sp>
      <p:sp>
        <p:nvSpPr>
          <p:cNvPr id="14356" name="矩形 1"/>
          <p:cNvSpPr>
            <a:spLocks noChangeArrowheads="1"/>
          </p:cNvSpPr>
          <p:nvPr/>
        </p:nvSpPr>
        <p:spPr bwMode="auto">
          <a:xfrm>
            <a:off x="9266238" y="2420938"/>
            <a:ext cx="503237" cy="3168650"/>
          </a:xfrm>
          <a:custGeom>
            <a:avLst/>
            <a:gdLst/>
            <a:ahLst/>
            <a:cxnLst/>
            <a:rect l="0" t="0" r="0" b="0"/>
            <a:pathLst/>
          </a:custGeom>
          <a:gradFill rotWithShape="1">
            <a:gsLst>
              <a:gs pos="0">
                <a:srgbClr val="D7F155"/>
              </a:gs>
              <a:gs pos="59000">
                <a:srgbClr val="A8CA2C"/>
              </a:gs>
              <a:gs pos="90999">
                <a:srgbClr val="86A123"/>
              </a:gs>
              <a:gs pos="100000">
                <a:srgbClr val="86A123"/>
              </a:gs>
            </a:gsLst>
            <a:path path="rect">
              <a:fillToRect r="100000" b="100000"/>
            </a:path>
          </a:gradFill>
          <a:ln w="19050" cap="flat" cmpd="sng">
            <a:solidFill>
              <a:srgbClr val="9BBB59"/>
            </a:solidFill>
            <a:miter lim="800000"/>
            <a:headEnd/>
            <a:tailEnd/>
          </a:ln>
        </p:spPr>
        <p:txBody>
          <a:bodyPr anchor="ctr"/>
          <a:lstStyle/>
          <a:p>
            <a:endParaRPr lang="zh-CN" altLang="en-US"/>
          </a:p>
        </p:txBody>
      </p:sp>
      <p:sp>
        <p:nvSpPr>
          <p:cNvPr id="14357" name="TextBox 22"/>
          <p:cNvSpPr>
            <a:spLocks noChangeArrowheads="1"/>
          </p:cNvSpPr>
          <p:nvPr/>
        </p:nvSpPr>
        <p:spPr bwMode="auto">
          <a:xfrm>
            <a:off x="9326563" y="3717925"/>
            <a:ext cx="461962"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solidFill>
                  <a:schemeClr val="bg1"/>
                </a:solidFill>
                <a:latin typeface="微软雅黑" pitchFamily="34" charset="-122"/>
                <a:ea typeface="微软雅黑" pitchFamily="34" charset="-122"/>
                <a:sym typeface="微软雅黑" pitchFamily="34" charset="-122"/>
              </a:rPr>
              <a:t>是动态的变化的</a:t>
            </a:r>
            <a:endParaRPr lang="zh-CN" altLang="en-US"/>
          </a:p>
        </p:txBody>
      </p:sp>
      <p:sp>
        <p:nvSpPr>
          <p:cNvPr id="14358" name="TextBox 23"/>
          <p:cNvSpPr>
            <a:spLocks noChangeArrowheads="1"/>
          </p:cNvSpPr>
          <p:nvPr/>
        </p:nvSpPr>
        <p:spPr bwMode="auto">
          <a:xfrm>
            <a:off x="9121775" y="2349500"/>
            <a:ext cx="6064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7200">
                <a:solidFill>
                  <a:srgbClr val="76923C"/>
                </a:solidFill>
                <a:latin typeface="Arial Narrow" pitchFamily="34" charset="0"/>
                <a:sym typeface="Arial Narrow" pitchFamily="34" charset="0"/>
              </a:rPr>
              <a:t>5</a:t>
            </a:r>
            <a:endParaRPr lang="zh-CN" altLang="en-US"/>
          </a:p>
        </p:txBody>
      </p:sp>
      <p:sp>
        <p:nvSpPr>
          <p:cNvPr id="26" name="TextBox 24"/>
          <p:cNvSpPr>
            <a:spLocks noChangeArrowheads="1"/>
          </p:cNvSpPr>
          <p:nvPr/>
        </p:nvSpPr>
        <p:spPr bwMode="auto">
          <a:xfrm>
            <a:off x="9869488" y="3168650"/>
            <a:ext cx="1611312" cy="2613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zh-CN" altLang="en-US" sz="1400" b="1" dirty="0">
                <a:solidFill>
                  <a:srgbClr val="595959"/>
                </a:solidFill>
                <a:latin typeface="微软雅黑" pitchFamily="34" charset="-122"/>
                <a:ea typeface="微软雅黑" pitchFamily="34" charset="-122"/>
                <a:sym typeface="微软雅黑" pitchFamily="34" charset="-122"/>
              </a:rPr>
              <a:t>我们常说要多元要丰富，</a:t>
            </a:r>
            <a:r>
              <a:rPr lang="en-US" altLang="zh-CN" sz="1400" b="1" dirty="0" err="1">
                <a:solidFill>
                  <a:srgbClr val="595959"/>
                </a:solidFill>
                <a:latin typeface="微软雅黑" pitchFamily="34" charset="-122"/>
                <a:ea typeface="微软雅黑" pitchFamily="34" charset="-122"/>
                <a:sym typeface="微软雅黑" pitchFamily="34" charset="-122"/>
              </a:rPr>
              <a:t>BlackSocks</a:t>
            </a:r>
            <a:r>
              <a:rPr lang="zh-CN" altLang="en-US" sz="1400" b="1" dirty="0">
                <a:solidFill>
                  <a:srgbClr val="595959"/>
                </a:solidFill>
                <a:latin typeface="微软雅黑" pitchFamily="34" charset="-122"/>
                <a:ea typeface="微软雅黑" pitchFamily="34" charset="-122"/>
                <a:sym typeface="微软雅黑" pitchFamily="34" charset="-122"/>
              </a:rPr>
              <a:t>提供的商品却是那么单一，还没有任何趣味个性可言</a:t>
            </a:r>
            <a:r>
              <a:rPr lang="zh-CN" altLang="en-US" sz="1400" b="1" dirty="0" smtClean="0">
                <a:solidFill>
                  <a:srgbClr val="595959"/>
                </a:solidFill>
                <a:latin typeface="微软雅黑" pitchFamily="34" charset="-122"/>
                <a:ea typeface="微软雅黑" pitchFamily="34" charset="-122"/>
                <a:sym typeface="微软雅黑" pitchFamily="34" charset="-122"/>
              </a:rPr>
              <a:t>；</a:t>
            </a:r>
            <a:r>
              <a:rPr lang="zh-CN" altLang="en-US" sz="1400" b="1" dirty="0" smtClean="0">
                <a:solidFill>
                  <a:srgbClr val="595959"/>
                </a:solidFill>
                <a:latin typeface="微软雅黑" pitchFamily="34" charset="-122"/>
                <a:ea typeface="微软雅黑" pitchFamily="34" charset="-122"/>
                <a:sym typeface="微软雅黑" pitchFamily="34" charset="-122"/>
              </a:rPr>
              <a:t>会</a:t>
            </a:r>
            <a:r>
              <a:rPr lang="zh-CN" altLang="en-US" sz="1400" b="1" dirty="0">
                <a:solidFill>
                  <a:srgbClr val="595959"/>
                </a:solidFill>
                <a:latin typeface="微软雅黑" pitchFamily="34" charset="-122"/>
                <a:ea typeface="微软雅黑" pitchFamily="34" charset="-122"/>
                <a:sym typeface="微软雅黑" pitchFamily="34" charset="-122"/>
              </a:rPr>
              <a:t>买这种黑袜的消费者，本来就不会去关注它的花色</a:t>
            </a:r>
            <a:r>
              <a:rPr lang="zh-CN" altLang="en-US" sz="1400" b="1" dirty="0" smtClean="0">
                <a:solidFill>
                  <a:srgbClr val="595959"/>
                </a:solidFill>
                <a:latin typeface="微软雅黑" pitchFamily="34" charset="-122"/>
                <a:ea typeface="微软雅黑" pitchFamily="34" charset="-122"/>
                <a:sym typeface="微软雅黑" pitchFamily="34" charset="-122"/>
              </a:rPr>
              <a:t>。</a:t>
            </a:r>
            <a:endParaRPr lang="en-US" b="1" dirty="0"/>
          </a:p>
        </p:txBody>
      </p:sp>
      <p:pic>
        <p:nvPicPr>
          <p:cNvPr id="143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8563" y="0"/>
            <a:ext cx="2755900"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100000">
                                          <p:val>
                                            <p:strVal val="#ppt_x"/>
                                          </p:val>
                                        </p:tav>
                                      </p:tavLst>
                                    </p:anim>
                                    <p:anim calcmode="lin" valueType="num">
                                      <p:cBhvr>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ppt_x</p:attrName>
                                        </p:attrNameLst>
                                      </p:cBhvr>
                                      <p:tavLst>
                                        <p:tav tm="0">
                                          <p:val>
                                            <p:strVal val="#ppt_x"/>
                                          </p:val>
                                        </p:tav>
                                        <p:tav tm="100000">
                                          <p:val>
                                            <p:strVal val="#ppt_x"/>
                                          </p:val>
                                        </p:tav>
                                      </p:tavLst>
                                    </p:anim>
                                    <p:anim calcmode="lin" valueType="num">
                                      <p:cBhvr>
                                        <p:cTn id="14"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ppt_x</p:attrName>
                                        </p:attrNameLst>
                                      </p:cBhvr>
                                      <p:tavLst>
                                        <p:tav tm="0">
                                          <p:val>
                                            <p:strVal val="#ppt_x"/>
                                          </p:val>
                                        </p:tav>
                                        <p:tav tm="100000">
                                          <p:val>
                                            <p:strVal val="#ppt_x"/>
                                          </p:val>
                                        </p:tav>
                                      </p:tavLst>
                                    </p:anim>
                                    <p:anim calcmode="lin" valueType="num">
                                      <p:cBhvr>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ppt_x</p:attrName>
                                        </p:attrNameLst>
                                      </p:cBhvr>
                                      <p:tavLst>
                                        <p:tav tm="0">
                                          <p:val>
                                            <p:strVal val="#ppt_x"/>
                                          </p:val>
                                        </p:tav>
                                        <p:tav tm="100000">
                                          <p:val>
                                            <p:strVal val="#ppt_x"/>
                                          </p:val>
                                        </p:tav>
                                      </p:tavLst>
                                    </p:anim>
                                    <p:anim calcmode="lin" valueType="num">
                                      <p:cBhvr>
                                        <p:cTn id="26"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p:cTn id="31" dur="500" fill="hold"/>
                                        <p:tgtEl>
                                          <p:spTgt spid="26"/>
                                        </p:tgtEl>
                                        <p:attrNameLst>
                                          <p:attrName>ppt_x</p:attrName>
                                        </p:attrNameLst>
                                      </p:cBhvr>
                                      <p:tavLst>
                                        <p:tav tm="0">
                                          <p:val>
                                            <p:strVal val="#ppt_x"/>
                                          </p:val>
                                        </p:tav>
                                        <p:tav tm="100000">
                                          <p:val>
                                            <p:strVal val="#ppt_x"/>
                                          </p:val>
                                        </p:tav>
                                      </p:tavLst>
                                    </p:anim>
                                    <p:anim calcmode="lin" valueType="num">
                                      <p:cBhvr>
                                        <p:cTn id="32"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utoUpdateAnimBg="0"/>
      <p:bldP spid="14" grpId="0" bldLvl="0" autoUpdateAnimBg="0"/>
      <p:bldP spid="18" grpId="0" bldLvl="0" autoUpdateAnimBg="0"/>
      <p:bldP spid="22" grpId="0" bldLvl="0" autoUpdateAnimBg="0"/>
      <p:bldP spid="26" grpId="0" bldLvl="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l="1102"/>
          <a:stretch>
            <a:fillRect/>
          </a:stretch>
        </p:blipFill>
        <p:spPr bwMode="auto">
          <a:xfrm>
            <a:off x="0" y="0"/>
            <a:ext cx="12195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extBox 3"/>
          <p:cNvSpPr>
            <a:spLocks noChangeArrowheads="1"/>
          </p:cNvSpPr>
          <p:nvPr/>
        </p:nvSpPr>
        <p:spPr bwMode="auto">
          <a:xfrm>
            <a:off x="10309225" y="6302375"/>
            <a:ext cx="92486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b="1" dirty="0" smtClean="0">
                <a:solidFill>
                  <a:srgbClr val="0070C0"/>
                </a:solidFill>
                <a:latin typeface="微软雅黑" pitchFamily="34" charset="-122"/>
                <a:ea typeface="微软雅黑" pitchFamily="34" charset="-122"/>
                <a:sym typeface="微软雅黑" pitchFamily="34" charset="-122"/>
              </a:rPr>
              <a:t>PART II</a:t>
            </a:r>
            <a:endParaRPr lang="zh-CN" dirty="0"/>
          </a:p>
        </p:txBody>
      </p:sp>
      <p:sp>
        <p:nvSpPr>
          <p:cNvPr id="15364" name="直接连接符 4"/>
          <p:cNvSpPr>
            <a:spLocks noChangeShapeType="1"/>
          </p:cNvSpPr>
          <p:nvPr/>
        </p:nvSpPr>
        <p:spPr bwMode="auto">
          <a:xfrm>
            <a:off x="9553575" y="6470650"/>
            <a:ext cx="649288" cy="1588"/>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65" name="直接连接符 5"/>
          <p:cNvSpPr>
            <a:spLocks noChangeShapeType="1"/>
          </p:cNvSpPr>
          <p:nvPr/>
        </p:nvSpPr>
        <p:spPr bwMode="auto">
          <a:xfrm>
            <a:off x="11218863" y="6470650"/>
            <a:ext cx="647700" cy="1588"/>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6" name="直接连接符 7"/>
          <p:cNvSpPr>
            <a:spLocks noChangeShapeType="1"/>
          </p:cNvSpPr>
          <p:nvPr/>
        </p:nvSpPr>
        <p:spPr bwMode="auto">
          <a:xfrm>
            <a:off x="7897813" y="3238500"/>
            <a:ext cx="4297362" cy="1588"/>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7" name="TextBox 8"/>
          <p:cNvSpPr>
            <a:spLocks noChangeArrowheads="1"/>
          </p:cNvSpPr>
          <p:nvPr/>
        </p:nvSpPr>
        <p:spPr bwMode="auto">
          <a:xfrm>
            <a:off x="8855075" y="2403475"/>
            <a:ext cx="3175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000" b="1">
                <a:solidFill>
                  <a:srgbClr val="0070C0"/>
                </a:solidFill>
                <a:latin typeface="微软雅黑" pitchFamily="34" charset="-122"/>
                <a:ea typeface="微软雅黑" pitchFamily="34" charset="-122"/>
                <a:sym typeface="微软雅黑" pitchFamily="34" charset="-122"/>
              </a:rPr>
              <a:t>At The Pool</a:t>
            </a:r>
            <a:endParaRPr lang="zh-CN" altLang="en-US"/>
          </a:p>
        </p:txBody>
      </p:sp>
      <p:sp>
        <p:nvSpPr>
          <p:cNvPr id="20488" name="矩形 10"/>
          <p:cNvSpPr>
            <a:spLocks noChangeArrowheads="1"/>
          </p:cNvSpPr>
          <p:nvPr/>
        </p:nvSpPr>
        <p:spPr bwMode="auto">
          <a:xfrm>
            <a:off x="7897813" y="3637756"/>
            <a:ext cx="3960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zh-CN" dirty="0">
                <a:solidFill>
                  <a:srgbClr val="7F7F7F"/>
                </a:solidFill>
                <a:latin typeface="微软雅黑" pitchFamily="34" charset="-122"/>
                <a:ea typeface="微软雅黑" pitchFamily="34" charset="-122"/>
                <a:sym typeface="微软雅黑" pitchFamily="34" charset="-122"/>
              </a:rPr>
              <a:t>-- </a:t>
            </a:r>
            <a:r>
              <a:rPr lang="en-US" altLang="zh-CN" dirty="0" smtClean="0">
                <a:solidFill>
                  <a:srgbClr val="7F7F7F"/>
                </a:solidFill>
                <a:latin typeface="微软雅黑" pitchFamily="34" charset="-122"/>
                <a:ea typeface="微软雅黑" pitchFamily="34" charset="-122"/>
                <a:sym typeface="微软雅黑" pitchFamily="34" charset="-122"/>
              </a:rPr>
              <a:t>At the pool</a:t>
            </a:r>
            <a:r>
              <a:rPr lang="zh-CN" altLang="en-US" dirty="0" smtClean="0">
                <a:solidFill>
                  <a:srgbClr val="7F7F7F"/>
                </a:solidFill>
                <a:latin typeface="微软雅黑" pitchFamily="34" charset="-122"/>
                <a:ea typeface="微软雅黑" pitchFamily="34" charset="-122"/>
                <a:sym typeface="微软雅黑" pitchFamily="34" charset="-122"/>
              </a:rPr>
              <a:t>概述</a:t>
            </a:r>
            <a:endParaRPr lang="zh-CN" altLang="en-US" dirty="0"/>
          </a:p>
        </p:txBody>
      </p:sp>
      <p:sp>
        <p:nvSpPr>
          <p:cNvPr id="20489" name="矩形 11"/>
          <p:cNvSpPr>
            <a:spLocks noChangeArrowheads="1"/>
          </p:cNvSpPr>
          <p:nvPr/>
        </p:nvSpPr>
        <p:spPr bwMode="auto">
          <a:xfrm>
            <a:off x="7897813" y="4069556"/>
            <a:ext cx="3960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zh-CN" dirty="0">
                <a:solidFill>
                  <a:srgbClr val="7F7F7F"/>
                </a:solidFill>
                <a:latin typeface="微软雅黑" pitchFamily="34" charset="-122"/>
                <a:ea typeface="微软雅黑" pitchFamily="34" charset="-122"/>
                <a:sym typeface="微软雅黑" pitchFamily="34" charset="-122"/>
              </a:rPr>
              <a:t>-- </a:t>
            </a:r>
            <a:r>
              <a:rPr lang="en-US" altLang="zh-CN" dirty="0" smtClean="0">
                <a:solidFill>
                  <a:srgbClr val="7F7F7F"/>
                </a:solidFill>
                <a:latin typeface="微软雅黑" pitchFamily="34" charset="-122"/>
                <a:ea typeface="微软雅黑" pitchFamily="34" charset="-122"/>
                <a:sym typeface="微软雅黑" pitchFamily="34" charset="-122"/>
              </a:rPr>
              <a:t>At the pool</a:t>
            </a:r>
            <a:r>
              <a:rPr lang="zh-CN" altLang="en-US" dirty="0" smtClean="0">
                <a:solidFill>
                  <a:srgbClr val="7F7F7F"/>
                </a:solidFill>
                <a:latin typeface="微软雅黑" pitchFamily="34" charset="-122"/>
                <a:ea typeface="微软雅黑" pitchFamily="34" charset="-122"/>
                <a:sym typeface="微软雅黑" pitchFamily="34" charset="-122"/>
              </a:rPr>
              <a:t>平台</a:t>
            </a:r>
            <a:endParaRPr lang="zh-CN" altLang="en-US" dirty="0"/>
          </a:p>
        </p:txBody>
      </p:sp>
      <p:sp>
        <p:nvSpPr>
          <p:cNvPr id="20490" name="矩形 12"/>
          <p:cNvSpPr>
            <a:spLocks noChangeArrowheads="1"/>
          </p:cNvSpPr>
          <p:nvPr/>
        </p:nvSpPr>
        <p:spPr bwMode="auto">
          <a:xfrm>
            <a:off x="7897813" y="4501356"/>
            <a:ext cx="3960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zh-CN" dirty="0">
                <a:solidFill>
                  <a:srgbClr val="7F7F7F"/>
                </a:solidFill>
                <a:latin typeface="微软雅黑" pitchFamily="34" charset="-122"/>
                <a:ea typeface="微软雅黑" pitchFamily="34" charset="-122"/>
                <a:sym typeface="微软雅黑" pitchFamily="34" charset="-122"/>
              </a:rPr>
              <a:t>-- </a:t>
            </a:r>
            <a:r>
              <a:rPr lang="en-US" altLang="zh-CN" dirty="0" smtClean="0">
                <a:solidFill>
                  <a:srgbClr val="7F7F7F"/>
                </a:solidFill>
                <a:latin typeface="微软雅黑" pitchFamily="34" charset="-122"/>
                <a:ea typeface="微软雅黑" pitchFamily="34" charset="-122"/>
                <a:sym typeface="微软雅黑" pitchFamily="34" charset="-122"/>
              </a:rPr>
              <a:t>Interest Graph</a:t>
            </a:r>
            <a:endParaRPr lang="zh-CN" altLang="en-US" dirty="0"/>
          </a:p>
        </p:txBody>
      </p:sp>
      <p:sp>
        <p:nvSpPr>
          <p:cNvPr id="20491" name="矩形 13"/>
          <p:cNvSpPr>
            <a:spLocks noChangeArrowheads="1"/>
          </p:cNvSpPr>
          <p:nvPr/>
        </p:nvSpPr>
        <p:spPr bwMode="auto">
          <a:xfrm>
            <a:off x="7897813" y="4933156"/>
            <a:ext cx="3960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zh-CN" dirty="0" smtClean="0">
                <a:solidFill>
                  <a:srgbClr val="7F7F7F"/>
                </a:solidFill>
                <a:latin typeface="微软雅黑" pitchFamily="34" charset="-122"/>
                <a:ea typeface="微软雅黑" pitchFamily="34" charset="-122"/>
                <a:sym typeface="微软雅黑" pitchFamily="34" charset="-122"/>
              </a:rPr>
              <a:t>--</a:t>
            </a:r>
            <a:r>
              <a:rPr lang="zh-CN" altLang="en-US" dirty="0" smtClean="0">
                <a:solidFill>
                  <a:srgbClr val="7F7F7F"/>
                </a:solidFill>
                <a:latin typeface="微软雅黑" pitchFamily="34" charset="-122"/>
                <a:ea typeface="微软雅黑" pitchFamily="34" charset="-122"/>
                <a:sym typeface="微软雅黑" pitchFamily="34" charset="-122"/>
              </a:rPr>
              <a:t>基于兴趣图谱的活动邀约网站</a:t>
            </a:r>
            <a:endParaRPr lang="zh-CN" altLang="en-US" dirty="0"/>
          </a:p>
        </p:txBody>
      </p:sp>
      <p:sp>
        <p:nvSpPr>
          <p:cNvPr id="20492" name="矩形 9"/>
          <p:cNvSpPr>
            <a:spLocks noChangeArrowheads="1"/>
          </p:cNvSpPr>
          <p:nvPr/>
        </p:nvSpPr>
        <p:spPr bwMode="auto">
          <a:xfrm>
            <a:off x="7897813" y="5364956"/>
            <a:ext cx="3960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zh-CN" dirty="0">
                <a:solidFill>
                  <a:srgbClr val="7F7F7F"/>
                </a:solidFill>
                <a:latin typeface="微软雅黑" pitchFamily="34" charset="-122"/>
                <a:ea typeface="微软雅黑" pitchFamily="34" charset="-122"/>
                <a:sym typeface="微软雅黑" pitchFamily="34" charset="-122"/>
              </a:rPr>
              <a:t>-- </a:t>
            </a:r>
            <a:r>
              <a:rPr lang="zh-CN" altLang="en-US" dirty="0" smtClean="0">
                <a:solidFill>
                  <a:srgbClr val="7F7F7F"/>
                </a:solidFill>
                <a:latin typeface="微软雅黑" pitchFamily="34" charset="-122"/>
                <a:ea typeface="微软雅黑" pitchFamily="34" charset="-122"/>
                <a:sym typeface="微软雅黑" pitchFamily="34" charset="-122"/>
              </a:rPr>
              <a:t>合拍网</a:t>
            </a:r>
            <a:endParaRPr lang="zh-CN" altLang="en-US"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0487"/>
                                        </p:tgtEl>
                                        <p:attrNameLst>
                                          <p:attrName>style.visibility</p:attrName>
                                        </p:attrNameLst>
                                      </p:cBhvr>
                                      <p:to>
                                        <p:strVal val="visible"/>
                                      </p:to>
                                    </p:set>
                                    <p:animEffect>
                                      <p:cBhvr>
                                        <p:cTn id="7" dur="500"/>
                                        <p:tgtEl>
                                          <p:spTgt spid="20487"/>
                                        </p:tgtEl>
                                      </p:cBhvr>
                                    </p:animEffect>
                                  </p:childTnLst>
                                </p:cTn>
                              </p:par>
                              <p:par>
                                <p:cTn id="8" presetID="63" presetClass="path" presetSubtype="0" accel="50000" fill="hold" grpId="1" nodeType="withEffect">
                                  <p:stCondLst>
                                    <p:cond delay="200"/>
                                  </p:stCondLst>
                                  <p:childTnLst>
                                    <p:animMotion origin="layout" path="M -0.87926 -3.44126E-6 L -4.00989E-6 -3.44126E-6 " pathEditMode="relative" rAng="0" ptsTypes="AA">
                                      <p:cBhvr>
                                        <p:cTn id="9" dur="500" fill="hold"/>
                                        <p:tgtEl>
                                          <p:spTgt spid="20487"/>
                                        </p:tgtEl>
                                        <p:attrNameLst>
                                          <p:attrName>ppt_x,ppt_y</p:attrName>
                                        </p:attrNameLst>
                                      </p:cBhvr>
                                      <p:rCtr x="4396300" y="0"/>
                                    </p:animMotion>
                                  </p:childTnLst>
                                </p:cTn>
                              </p:par>
                              <p:par>
                                <p:cTn id="10" presetID="10" presetClass="entr" presetSubtype="0" fill="hold" grpId="0" nodeType="withEffect">
                                  <p:stCondLst>
                                    <p:cond delay="400"/>
                                  </p:stCondLst>
                                  <p:childTnLst>
                                    <p:set>
                                      <p:cBhvr>
                                        <p:cTn id="11" dur="1" fill="hold">
                                          <p:stCondLst>
                                            <p:cond delay="0"/>
                                          </p:stCondLst>
                                        </p:cTn>
                                        <p:tgtEl>
                                          <p:spTgt spid="20486"/>
                                        </p:tgtEl>
                                        <p:attrNameLst>
                                          <p:attrName>style.visibility</p:attrName>
                                        </p:attrNameLst>
                                      </p:cBhvr>
                                      <p:to>
                                        <p:strVal val="visible"/>
                                      </p:to>
                                    </p:set>
                                    <p:animEffect>
                                      <p:cBhvr>
                                        <p:cTn id="12" dur="500"/>
                                        <p:tgtEl>
                                          <p:spTgt spid="20486"/>
                                        </p:tgtEl>
                                      </p:cBhvr>
                                    </p:animEffect>
                                  </p:childTnLst>
                                </p:cTn>
                              </p:par>
                              <p:par>
                                <p:cTn id="13" presetID="63" presetClass="path" presetSubtype="0" accel="50000" fill="hold" grpId="1" nodeType="withEffect">
                                  <p:stCondLst>
                                    <p:cond delay="400"/>
                                  </p:stCondLst>
                                  <p:childTnLst>
                                    <p:animMotion origin="layout" path="M -0.87926 -3.44126E-6 L -4.00989E-6 -3.44126E-6 " pathEditMode="relative" rAng="0" ptsTypes="AA">
                                      <p:cBhvr>
                                        <p:cTn id="14" dur="500" fill="hold"/>
                                        <p:tgtEl>
                                          <p:spTgt spid="20486"/>
                                        </p:tgtEl>
                                        <p:attrNameLst>
                                          <p:attrName>ppt_x,ppt_y</p:attrName>
                                        </p:attrNameLst>
                                      </p:cBhvr>
                                      <p:rCtr x="4396300" y="0"/>
                                    </p:animMotion>
                                  </p:childTnLst>
                                </p:cTn>
                              </p:par>
                            </p:childTnLst>
                          </p:cTn>
                        </p:par>
                        <p:par>
                          <p:cTn id="15" fill="hold" nodeType="afterGroup">
                            <p:stCondLst>
                              <p:cond delay="900"/>
                            </p:stCondLst>
                            <p:childTnLst>
                              <p:par>
                                <p:cTn id="16" presetID="52" presetClass="entr" presetSubtype="0" fill="hold" grpId="0" nodeType="afterEffect">
                                  <p:stCondLst>
                                    <p:cond delay="0"/>
                                  </p:stCondLst>
                                  <p:childTnLst>
                                    <p:set>
                                      <p:cBhvr>
                                        <p:cTn id="17" dur="1" fill="hold">
                                          <p:stCondLst>
                                            <p:cond delay="0"/>
                                          </p:stCondLst>
                                        </p:cTn>
                                        <p:tgtEl>
                                          <p:spTgt spid="20488"/>
                                        </p:tgtEl>
                                        <p:attrNameLst>
                                          <p:attrName>style.visibility</p:attrName>
                                        </p:attrNameLst>
                                      </p:cBhvr>
                                      <p:to>
                                        <p:strVal val="visible"/>
                                      </p:to>
                                    </p:set>
                                    <p:animScale>
                                      <p:cBhvr>
                                        <p:cTn id="18" dur="1000" decel="50000" fill="hold">
                                          <p:stCondLst>
                                            <p:cond delay="0"/>
                                          </p:stCondLst>
                                        </p:cTn>
                                        <p:tgtEl>
                                          <p:spTgt spid="2048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9" dur="1000" decel="50000" fill="hold">
                                          <p:stCondLst>
                                            <p:cond delay="0"/>
                                          </p:stCondLst>
                                        </p:cTn>
                                        <p:tgtEl>
                                          <p:spTgt spid="20488"/>
                                        </p:tgtEl>
                                        <p:attrNameLst>
                                          <p:attrName>ppt_x,ppt_y</p:attrName>
                                        </p:attrNameLst>
                                      </p:cBhvr>
                                      <p:rCtr x="0" y="0"/>
                                    </p:animMotion>
                                    <p:animEffect>
                                      <p:cBhvr>
                                        <p:cTn id="20" dur="1000"/>
                                        <p:tgtEl>
                                          <p:spTgt spid="20488"/>
                                        </p:tgtEl>
                                      </p:cBhvr>
                                    </p:animEffect>
                                  </p:childTnLst>
                                </p:cTn>
                              </p:par>
                              <p:par>
                                <p:cTn id="21" presetID="52" presetClass="entr" presetSubtype="0" fill="hold" grpId="0" nodeType="withEffect">
                                  <p:stCondLst>
                                    <p:cond delay="200"/>
                                  </p:stCondLst>
                                  <p:iterate type="lt">
                                    <p:tmAbs val="0"/>
                                  </p:iterate>
                                  <p:childTnLst>
                                    <p:set>
                                      <p:cBhvr>
                                        <p:cTn id="22" dur="1" fill="hold">
                                          <p:stCondLst>
                                            <p:cond delay="0"/>
                                          </p:stCondLst>
                                        </p:cTn>
                                        <p:tgtEl>
                                          <p:spTgt spid="20489"/>
                                        </p:tgtEl>
                                        <p:attrNameLst>
                                          <p:attrName>style.visibility</p:attrName>
                                        </p:attrNameLst>
                                      </p:cBhvr>
                                      <p:to>
                                        <p:strVal val="visible"/>
                                      </p:to>
                                    </p:set>
                                    <p:animScale>
                                      <p:cBhvr>
                                        <p:cTn id="23" dur="1000" decel="50000" fill="hold">
                                          <p:stCondLst>
                                            <p:cond delay="0"/>
                                          </p:stCondLst>
                                        </p:cTn>
                                        <p:tgtEl>
                                          <p:spTgt spid="2048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4" dur="1000" decel="50000" fill="hold">
                                          <p:stCondLst>
                                            <p:cond delay="0"/>
                                          </p:stCondLst>
                                        </p:cTn>
                                        <p:tgtEl>
                                          <p:spTgt spid="20489"/>
                                        </p:tgtEl>
                                        <p:attrNameLst>
                                          <p:attrName>ppt_x,ppt_y</p:attrName>
                                        </p:attrNameLst>
                                      </p:cBhvr>
                                      <p:rCtr x="0" y="0"/>
                                    </p:animMotion>
                                    <p:animEffect>
                                      <p:cBhvr>
                                        <p:cTn id="25" dur="1000"/>
                                        <p:tgtEl>
                                          <p:spTgt spid="20489"/>
                                        </p:tgtEl>
                                      </p:cBhvr>
                                    </p:animEffect>
                                  </p:childTnLst>
                                </p:cTn>
                              </p:par>
                              <p:par>
                                <p:cTn id="26" presetID="52" presetClass="entr" presetSubtype="0" fill="hold" grpId="0" nodeType="withEffect">
                                  <p:stCondLst>
                                    <p:cond delay="400"/>
                                  </p:stCondLst>
                                  <p:iterate type="lt">
                                    <p:tmAbs val="0"/>
                                  </p:iterate>
                                  <p:childTnLst>
                                    <p:set>
                                      <p:cBhvr>
                                        <p:cTn id="27" dur="1" fill="hold">
                                          <p:stCondLst>
                                            <p:cond delay="0"/>
                                          </p:stCondLst>
                                        </p:cTn>
                                        <p:tgtEl>
                                          <p:spTgt spid="20490"/>
                                        </p:tgtEl>
                                        <p:attrNameLst>
                                          <p:attrName>style.visibility</p:attrName>
                                        </p:attrNameLst>
                                      </p:cBhvr>
                                      <p:to>
                                        <p:strVal val="visible"/>
                                      </p:to>
                                    </p:set>
                                    <p:animScale>
                                      <p:cBhvr>
                                        <p:cTn id="28" dur="1000" decel="50000" fill="hold">
                                          <p:stCondLst>
                                            <p:cond delay="0"/>
                                          </p:stCondLst>
                                        </p:cTn>
                                        <p:tgtEl>
                                          <p:spTgt spid="2049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9" dur="1000" decel="50000" fill="hold">
                                          <p:stCondLst>
                                            <p:cond delay="0"/>
                                          </p:stCondLst>
                                        </p:cTn>
                                        <p:tgtEl>
                                          <p:spTgt spid="20490"/>
                                        </p:tgtEl>
                                        <p:attrNameLst>
                                          <p:attrName>ppt_x,ppt_y</p:attrName>
                                        </p:attrNameLst>
                                      </p:cBhvr>
                                      <p:rCtr x="0" y="0"/>
                                    </p:animMotion>
                                    <p:animEffect>
                                      <p:cBhvr>
                                        <p:cTn id="30" dur="1000"/>
                                        <p:tgtEl>
                                          <p:spTgt spid="20490"/>
                                        </p:tgtEl>
                                      </p:cBhvr>
                                    </p:animEffect>
                                  </p:childTnLst>
                                </p:cTn>
                              </p:par>
                              <p:par>
                                <p:cTn id="31" presetID="52" presetClass="entr" presetSubtype="0" fill="hold" grpId="0" nodeType="withEffect">
                                  <p:stCondLst>
                                    <p:cond delay="600"/>
                                  </p:stCondLst>
                                  <p:iterate type="lt">
                                    <p:tmAbs val="0"/>
                                  </p:iterate>
                                  <p:childTnLst>
                                    <p:set>
                                      <p:cBhvr>
                                        <p:cTn id="32" dur="1" fill="hold">
                                          <p:stCondLst>
                                            <p:cond delay="0"/>
                                          </p:stCondLst>
                                        </p:cTn>
                                        <p:tgtEl>
                                          <p:spTgt spid="20491"/>
                                        </p:tgtEl>
                                        <p:attrNameLst>
                                          <p:attrName>style.visibility</p:attrName>
                                        </p:attrNameLst>
                                      </p:cBhvr>
                                      <p:to>
                                        <p:strVal val="visible"/>
                                      </p:to>
                                    </p:set>
                                    <p:animScale>
                                      <p:cBhvr>
                                        <p:cTn id="33" dur="1000" decel="50000" fill="hold">
                                          <p:stCondLst>
                                            <p:cond delay="0"/>
                                          </p:stCondLst>
                                        </p:cTn>
                                        <p:tgtEl>
                                          <p:spTgt spid="2049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4" dur="1000" decel="50000" fill="hold">
                                          <p:stCondLst>
                                            <p:cond delay="0"/>
                                          </p:stCondLst>
                                        </p:cTn>
                                        <p:tgtEl>
                                          <p:spTgt spid="20491"/>
                                        </p:tgtEl>
                                        <p:attrNameLst>
                                          <p:attrName>ppt_x,ppt_y</p:attrName>
                                        </p:attrNameLst>
                                      </p:cBhvr>
                                      <p:rCtr x="0" y="0"/>
                                    </p:animMotion>
                                    <p:animEffect>
                                      <p:cBhvr>
                                        <p:cTn id="35" dur="1000"/>
                                        <p:tgtEl>
                                          <p:spTgt spid="20491"/>
                                        </p:tgtEl>
                                      </p:cBhvr>
                                    </p:animEffect>
                                  </p:childTnLst>
                                </p:cTn>
                              </p:par>
                              <p:par>
                                <p:cTn id="36" presetID="52" presetClass="entr" presetSubtype="0" fill="hold" grpId="0" nodeType="withEffect">
                                  <p:stCondLst>
                                    <p:cond delay="800"/>
                                  </p:stCondLst>
                                  <p:iterate type="lt">
                                    <p:tmAbs val="0"/>
                                  </p:iterate>
                                  <p:childTnLst>
                                    <p:set>
                                      <p:cBhvr>
                                        <p:cTn id="37" dur="1" fill="hold">
                                          <p:stCondLst>
                                            <p:cond delay="0"/>
                                          </p:stCondLst>
                                        </p:cTn>
                                        <p:tgtEl>
                                          <p:spTgt spid="20492"/>
                                        </p:tgtEl>
                                        <p:attrNameLst>
                                          <p:attrName>style.visibility</p:attrName>
                                        </p:attrNameLst>
                                      </p:cBhvr>
                                      <p:to>
                                        <p:strVal val="visible"/>
                                      </p:to>
                                    </p:set>
                                    <p:animScale>
                                      <p:cBhvr>
                                        <p:cTn id="38" dur="1000" decel="50000" fill="hold">
                                          <p:stCondLst>
                                            <p:cond delay="0"/>
                                          </p:stCondLst>
                                        </p:cTn>
                                        <p:tgtEl>
                                          <p:spTgt spid="2049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9" dur="1000" decel="50000" fill="hold">
                                          <p:stCondLst>
                                            <p:cond delay="0"/>
                                          </p:stCondLst>
                                        </p:cTn>
                                        <p:tgtEl>
                                          <p:spTgt spid="20492"/>
                                        </p:tgtEl>
                                        <p:attrNameLst>
                                          <p:attrName>ppt_x,ppt_y</p:attrName>
                                        </p:attrNameLst>
                                      </p:cBhvr>
                                      <p:rCtr x="0" y="0"/>
                                    </p:animMotion>
                                    <p:animEffect>
                                      <p:cBhvr>
                                        <p:cTn id="40" dur="1000"/>
                                        <p:tgtEl>
                                          <p:spTgt spid="20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6" grpId="0" animBg="1"/>
      <p:bldP spid="20486" grpId="1" animBg="1"/>
      <p:bldP spid="20487" grpId="0" bldLvl="0" autoUpdateAnimBg="0"/>
      <p:bldP spid="20487" grpId="1" bldLvl="0" autoUpdateAnimBg="0"/>
      <p:bldP spid="20488" grpId="0" bldLvl="0" autoUpdateAnimBg="0"/>
      <p:bldP spid="20489" grpId="0" bldLvl="0" autoUpdateAnimBg="0"/>
      <p:bldP spid="20490" grpId="0" bldLvl="0" autoUpdateAnimBg="0"/>
      <p:bldP spid="20491" grpId="0" bldLvl="0" autoUpdateAnimBg="0"/>
      <p:bldP spid="20492" grpId="0" bldLvl="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3"/>
          <p:cNvSpPr>
            <a:spLocks noGrp="1"/>
          </p:cNvSpPr>
          <p:nvPr>
            <p:ph type="title"/>
          </p:nvPr>
        </p:nvSpPr>
        <p:spPr>
          <a:xfrm>
            <a:off x="609600" y="274638"/>
            <a:ext cx="6169025" cy="852487"/>
          </a:xfrm>
        </p:spPr>
        <p:txBody>
          <a:bodyPr/>
          <a:lstStyle/>
          <a:p>
            <a:pPr eaLnBrk="1" hangingPunct="1"/>
            <a:r>
              <a:rPr lang="en-US" altLang="zh-CN" dirty="0" smtClean="0"/>
              <a:t>1.</a:t>
            </a:r>
            <a:r>
              <a:rPr lang="en-US" altLang="zh-CN" b="1" dirty="0" smtClean="0"/>
              <a:t> At the pool</a:t>
            </a:r>
            <a:r>
              <a:rPr lang="zh-CN" altLang="en-US" b="1" dirty="0" smtClean="0"/>
              <a:t>概况</a:t>
            </a:r>
            <a:endParaRPr lang="zh-CN" altLang="en-US" dirty="0" smtClean="0"/>
          </a:p>
        </p:txBody>
      </p:sp>
      <p:sp>
        <p:nvSpPr>
          <p:cNvPr id="16387" name="内容占位符 4"/>
          <p:cNvSpPr>
            <a:spLocks noGrp="1"/>
          </p:cNvSpPr>
          <p:nvPr>
            <p:ph sz="quarter" idx="10"/>
          </p:nvPr>
        </p:nvSpPr>
        <p:spPr>
          <a:xfrm>
            <a:off x="665163" y="1535137"/>
            <a:ext cx="4632325" cy="4702175"/>
          </a:xfrm>
        </p:spPr>
        <p:txBody>
          <a:bodyPr/>
          <a:lstStyle/>
          <a:p>
            <a:pPr eaLnBrk="1" hangingPunct="1"/>
            <a:r>
              <a:rPr lang="zh-CN" altLang="en-US" dirty="0" smtClean="0"/>
              <a:t>网站名称：</a:t>
            </a:r>
            <a:r>
              <a:rPr lang="en-US" altLang="zh-CN" dirty="0" smtClean="0"/>
              <a:t>At The Pool</a:t>
            </a:r>
          </a:p>
          <a:p>
            <a:pPr eaLnBrk="1" hangingPunct="1"/>
            <a:r>
              <a:rPr lang="zh-CN" altLang="en-US" dirty="0" smtClean="0"/>
              <a:t>网站地址：</a:t>
            </a:r>
            <a:r>
              <a:rPr lang="en-US" altLang="zh-CN" dirty="0" smtClean="0"/>
              <a:t>http://atthepool.com/</a:t>
            </a:r>
            <a:endParaRPr lang="zh-CN" altLang="en-US" dirty="0" smtClean="0"/>
          </a:p>
          <a:p>
            <a:pPr eaLnBrk="1" hangingPunct="1"/>
            <a:r>
              <a:rPr lang="zh-CN" altLang="en-US" dirty="0" smtClean="0"/>
              <a:t>上线时间：</a:t>
            </a:r>
            <a:r>
              <a:rPr lang="en-US" altLang="zh-CN" dirty="0" smtClean="0"/>
              <a:t>2012</a:t>
            </a:r>
          </a:p>
          <a:p>
            <a:pPr eaLnBrk="1" hangingPunct="1"/>
            <a:r>
              <a:rPr lang="zh-CN" altLang="en-US" dirty="0" smtClean="0"/>
              <a:t>融资情况：刚完成天使投资</a:t>
            </a:r>
          </a:p>
          <a:p>
            <a:pPr eaLnBrk="1" hangingPunct="1"/>
            <a:r>
              <a:rPr lang="zh-CN" altLang="en-US" dirty="0" smtClean="0"/>
              <a:t>产品类型：兴趣社交网络平台</a:t>
            </a:r>
          </a:p>
          <a:p>
            <a:pPr eaLnBrk="1" hangingPunct="1"/>
            <a:endParaRPr lang="en-US" altLang="zh-CN" dirty="0" smtClean="0"/>
          </a:p>
          <a:p>
            <a:pPr eaLnBrk="1" hangingPunct="1"/>
            <a:r>
              <a:rPr lang="zh-CN" altLang="zh-CN" dirty="0" smtClean="0"/>
              <a:t>总部位于洛杉矶的</a:t>
            </a:r>
            <a:r>
              <a:rPr lang="en-US" altLang="zh-CN" dirty="0" smtClean="0"/>
              <a:t>At The Pool</a:t>
            </a:r>
            <a:r>
              <a:rPr lang="zh-CN" altLang="zh-CN" dirty="0" smtClean="0"/>
              <a:t>在</a:t>
            </a:r>
            <a:r>
              <a:rPr lang="en-US" altLang="zh-CN" dirty="0" smtClean="0"/>
              <a:t>2012</a:t>
            </a:r>
            <a:r>
              <a:rPr lang="zh-CN" altLang="zh-CN" dirty="0" smtClean="0"/>
              <a:t>年</a:t>
            </a:r>
            <a:r>
              <a:rPr lang="en-US" altLang="zh-CN" dirty="0" smtClean="0"/>
              <a:t>11</a:t>
            </a:r>
            <a:r>
              <a:rPr lang="zh-CN" altLang="zh-CN" dirty="0" smtClean="0"/>
              <a:t>月底宣布其服务已经完成测试，目前正接近完成由</a:t>
            </a:r>
            <a:r>
              <a:rPr lang="en-US" altLang="zh-CN" dirty="0" err="1" smtClean="0"/>
              <a:t>Clearstone</a:t>
            </a:r>
            <a:r>
              <a:rPr lang="en-US" altLang="zh-CN" dirty="0" smtClean="0"/>
              <a:t> Venture Partners</a:t>
            </a:r>
            <a:r>
              <a:rPr lang="zh-CN" altLang="zh-CN" dirty="0" smtClean="0"/>
              <a:t>领投的种子融资。</a:t>
            </a:r>
            <a:endParaRPr lang="en-US" altLang="zh-CN" dirty="0" smtClean="0"/>
          </a:p>
          <a:p>
            <a:pPr eaLnBrk="1" hangingPunct="1"/>
            <a:r>
              <a:rPr lang="en-US" altLang="zh-CN" dirty="0"/>
              <a:t>At The Pool</a:t>
            </a:r>
            <a:r>
              <a:rPr lang="zh-CN" altLang="en-US" dirty="0"/>
              <a:t>旨在向人们介绍陌生人，通过匹配让人们能够顺利结识兴趣相投的人。</a:t>
            </a:r>
            <a:endParaRPr lang="en-US" altLang="zh-CN" dirty="0" smtClean="0"/>
          </a:p>
          <a:p>
            <a:pPr eaLnBrk="1" hangingPunct="1"/>
            <a:r>
              <a:rPr lang="zh-CN" altLang="en-US" dirty="0" smtClean="0"/>
              <a:t>投资人</a:t>
            </a:r>
            <a:r>
              <a:rPr lang="zh-CN" altLang="zh-CN" dirty="0" smtClean="0"/>
              <a:t>伦纳德</a:t>
            </a:r>
            <a:r>
              <a:rPr lang="en-US" altLang="zh-CN" dirty="0" smtClean="0"/>
              <a:t>·</a:t>
            </a:r>
            <a:r>
              <a:rPr lang="zh-CN" altLang="zh-CN" dirty="0" smtClean="0"/>
              <a:t>克兰罗克表示，</a:t>
            </a:r>
            <a:r>
              <a:rPr lang="en-US" altLang="zh-CN" dirty="0" smtClean="0"/>
              <a:t>“</a:t>
            </a:r>
            <a:r>
              <a:rPr lang="zh-CN" altLang="zh-CN" dirty="0" smtClean="0">
                <a:solidFill>
                  <a:srgbClr val="FF0000"/>
                </a:solidFill>
              </a:rPr>
              <a:t>它是一款极具吸引力、迟到已久的服务</a:t>
            </a:r>
            <a:r>
              <a:rPr lang="zh-CN" altLang="zh-CN" dirty="0" smtClean="0"/>
              <a:t>。</a:t>
            </a:r>
            <a:r>
              <a:rPr lang="en-US" altLang="zh-CN" dirty="0" smtClean="0"/>
              <a:t>”</a:t>
            </a:r>
            <a:endParaRPr lang="zh-CN" altLang="zh-CN" dirty="0" smtClean="0"/>
          </a:p>
          <a:p>
            <a:pPr eaLnBrk="1" hangingPunct="1"/>
            <a:endParaRPr lang="zh-CN" altLang="en-US" dirty="0" smtClean="0"/>
          </a:p>
          <a:p>
            <a:pPr eaLnBrk="1" hangingPunct="1"/>
            <a:endParaRPr lang="zh-CN" altLang="en-US" dirty="0" smtClean="0"/>
          </a:p>
        </p:txBody>
      </p:sp>
      <p:pic>
        <p:nvPicPr>
          <p:cNvPr id="16388"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290638"/>
            <a:ext cx="6713537" cy="470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barn(inVertical)">
                                      <p:cBhvr>
                                        <p:cTn id="7" dur="500"/>
                                        <p:tgtEl>
                                          <p:spTgt spid="16388"/>
                                        </p:tgtEl>
                                      </p:cBhvr>
                                    </p:animEffect>
                                  </p:childTnLst>
                                </p:cTn>
                              </p:par>
                            </p:childTnLst>
                          </p:cTn>
                        </p:par>
                      </p:childTnLst>
                    </p:cTn>
                  </p:par>
                  <p:par>
                    <p:cTn id="8" fill="hold">
                      <p:stCondLst>
                        <p:cond delay="indefinite"/>
                      </p:stCondLst>
                      <p:childTnLst>
                        <p:par>
                          <p:cTn id="9" fill="hold">
                            <p:stCondLst>
                              <p:cond delay="0"/>
                            </p:stCondLst>
                            <p:childTnLst>
                              <p:par>
                                <p:cTn id="10" presetID="52" presetClass="entr" presetSubtype="0" fill="hold" nodeType="clickEffect">
                                  <p:stCondLst>
                                    <p:cond delay="0"/>
                                  </p:stCondLst>
                                  <p:childTnLst>
                                    <p:set>
                                      <p:cBhvr>
                                        <p:cTn id="11" dur="1" fill="hold">
                                          <p:stCondLst>
                                            <p:cond delay="0"/>
                                          </p:stCondLst>
                                        </p:cTn>
                                        <p:tgtEl>
                                          <p:spTgt spid="16387">
                                            <p:txEl>
                                              <p:pRg st="0" end="0"/>
                                            </p:txEl>
                                          </p:spTgt>
                                        </p:tgtEl>
                                        <p:attrNameLst>
                                          <p:attrName>style.visibility</p:attrName>
                                        </p:attrNameLst>
                                      </p:cBhvr>
                                      <p:to>
                                        <p:strVal val="visible"/>
                                      </p:to>
                                    </p:set>
                                    <p:animScale>
                                      <p:cBhvr>
                                        <p:cTn id="12" dur="1000" decel="50000" fill="hold">
                                          <p:stCondLst>
                                            <p:cond delay="0"/>
                                          </p:stCondLst>
                                        </p:cTn>
                                        <p:tgtEl>
                                          <p:spTgt spid="16387">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16387">
                                            <p:txEl>
                                              <p:pRg st="0" end="0"/>
                                            </p:txEl>
                                          </p:spTgt>
                                        </p:tgtEl>
                                        <p:attrNameLst>
                                          <p:attrName>ppt_x</p:attrName>
                                          <p:attrName>ppt_y</p:attrName>
                                        </p:attrNameLst>
                                      </p:cBhvr>
                                    </p:animMotion>
                                    <p:animEffect transition="in" filter="fade">
                                      <p:cBhvr>
                                        <p:cTn id="14" dur="1000"/>
                                        <p:tgtEl>
                                          <p:spTgt spid="16387">
                                            <p:txEl>
                                              <p:pRg st="0" end="0"/>
                                            </p:txEl>
                                          </p:spTgt>
                                        </p:tgtEl>
                                      </p:cBhvr>
                                    </p:animEffect>
                                  </p:childTnLst>
                                </p:cTn>
                              </p:par>
                              <p:par>
                                <p:cTn id="15" presetID="52" presetClass="entr" presetSubtype="0" fill="hold" nodeType="withEffect">
                                  <p:stCondLst>
                                    <p:cond delay="0"/>
                                  </p:stCondLst>
                                  <p:childTnLst>
                                    <p:set>
                                      <p:cBhvr>
                                        <p:cTn id="16" dur="1" fill="hold">
                                          <p:stCondLst>
                                            <p:cond delay="0"/>
                                          </p:stCondLst>
                                        </p:cTn>
                                        <p:tgtEl>
                                          <p:spTgt spid="16387">
                                            <p:txEl>
                                              <p:pRg st="1" end="1"/>
                                            </p:txEl>
                                          </p:spTgt>
                                        </p:tgtEl>
                                        <p:attrNameLst>
                                          <p:attrName>style.visibility</p:attrName>
                                        </p:attrNameLst>
                                      </p:cBhvr>
                                      <p:to>
                                        <p:strVal val="visible"/>
                                      </p:to>
                                    </p:set>
                                    <p:animScale>
                                      <p:cBhvr>
                                        <p:cTn id="17" dur="1000" decel="50000" fill="hold">
                                          <p:stCondLst>
                                            <p:cond delay="0"/>
                                          </p:stCondLst>
                                        </p:cTn>
                                        <p:tgtEl>
                                          <p:spTgt spid="16387">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6387">
                                            <p:txEl>
                                              <p:pRg st="1" end="1"/>
                                            </p:txEl>
                                          </p:spTgt>
                                        </p:tgtEl>
                                        <p:attrNameLst>
                                          <p:attrName>ppt_x</p:attrName>
                                          <p:attrName>ppt_y</p:attrName>
                                        </p:attrNameLst>
                                      </p:cBhvr>
                                    </p:animMotion>
                                    <p:animEffect transition="in" filter="fade">
                                      <p:cBhvr>
                                        <p:cTn id="19" dur="1000"/>
                                        <p:tgtEl>
                                          <p:spTgt spid="16387">
                                            <p:txEl>
                                              <p:pRg st="1" end="1"/>
                                            </p:txEl>
                                          </p:spTgt>
                                        </p:tgtEl>
                                      </p:cBhvr>
                                    </p:animEffect>
                                  </p:childTnLst>
                                </p:cTn>
                              </p:par>
                              <p:par>
                                <p:cTn id="20" presetID="52" presetClass="entr" presetSubtype="0" fill="hold" nodeType="withEffect">
                                  <p:stCondLst>
                                    <p:cond delay="0"/>
                                  </p:stCondLst>
                                  <p:childTnLst>
                                    <p:set>
                                      <p:cBhvr>
                                        <p:cTn id="21" dur="1" fill="hold">
                                          <p:stCondLst>
                                            <p:cond delay="0"/>
                                          </p:stCondLst>
                                        </p:cTn>
                                        <p:tgtEl>
                                          <p:spTgt spid="16387">
                                            <p:txEl>
                                              <p:pRg st="2" end="2"/>
                                            </p:txEl>
                                          </p:spTgt>
                                        </p:tgtEl>
                                        <p:attrNameLst>
                                          <p:attrName>style.visibility</p:attrName>
                                        </p:attrNameLst>
                                      </p:cBhvr>
                                      <p:to>
                                        <p:strVal val="visible"/>
                                      </p:to>
                                    </p:set>
                                    <p:animScale>
                                      <p:cBhvr>
                                        <p:cTn id="22" dur="1000" decel="50000" fill="hold">
                                          <p:stCondLst>
                                            <p:cond delay="0"/>
                                          </p:stCondLst>
                                        </p:cTn>
                                        <p:tgtEl>
                                          <p:spTgt spid="16387">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16387">
                                            <p:txEl>
                                              <p:pRg st="2" end="2"/>
                                            </p:txEl>
                                          </p:spTgt>
                                        </p:tgtEl>
                                        <p:attrNameLst>
                                          <p:attrName>ppt_x</p:attrName>
                                          <p:attrName>ppt_y</p:attrName>
                                        </p:attrNameLst>
                                      </p:cBhvr>
                                    </p:animMotion>
                                    <p:animEffect transition="in" filter="fade">
                                      <p:cBhvr>
                                        <p:cTn id="24" dur="1000"/>
                                        <p:tgtEl>
                                          <p:spTgt spid="16387">
                                            <p:txEl>
                                              <p:pRg st="2" end="2"/>
                                            </p:txEl>
                                          </p:spTgt>
                                        </p:tgtEl>
                                      </p:cBhvr>
                                    </p:animEffect>
                                  </p:childTnLst>
                                </p:cTn>
                              </p:par>
                              <p:par>
                                <p:cTn id="25" presetID="52" presetClass="entr" presetSubtype="0" fill="hold" nodeType="withEffect">
                                  <p:stCondLst>
                                    <p:cond delay="0"/>
                                  </p:stCondLst>
                                  <p:childTnLst>
                                    <p:set>
                                      <p:cBhvr>
                                        <p:cTn id="26" dur="1" fill="hold">
                                          <p:stCondLst>
                                            <p:cond delay="0"/>
                                          </p:stCondLst>
                                        </p:cTn>
                                        <p:tgtEl>
                                          <p:spTgt spid="16387">
                                            <p:txEl>
                                              <p:pRg st="3" end="3"/>
                                            </p:txEl>
                                          </p:spTgt>
                                        </p:tgtEl>
                                        <p:attrNameLst>
                                          <p:attrName>style.visibility</p:attrName>
                                        </p:attrNameLst>
                                      </p:cBhvr>
                                      <p:to>
                                        <p:strVal val="visible"/>
                                      </p:to>
                                    </p:set>
                                    <p:animScale>
                                      <p:cBhvr>
                                        <p:cTn id="27" dur="1000" decel="50000" fill="hold">
                                          <p:stCondLst>
                                            <p:cond delay="0"/>
                                          </p:stCondLst>
                                        </p:cTn>
                                        <p:tgtEl>
                                          <p:spTgt spid="16387">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16387">
                                            <p:txEl>
                                              <p:pRg st="3" end="3"/>
                                            </p:txEl>
                                          </p:spTgt>
                                        </p:tgtEl>
                                        <p:attrNameLst>
                                          <p:attrName>ppt_x</p:attrName>
                                          <p:attrName>ppt_y</p:attrName>
                                        </p:attrNameLst>
                                      </p:cBhvr>
                                    </p:animMotion>
                                    <p:animEffect transition="in" filter="fade">
                                      <p:cBhvr>
                                        <p:cTn id="29" dur="1000"/>
                                        <p:tgtEl>
                                          <p:spTgt spid="16387">
                                            <p:txEl>
                                              <p:pRg st="3" end="3"/>
                                            </p:txEl>
                                          </p:spTgt>
                                        </p:tgtEl>
                                      </p:cBhvr>
                                    </p:animEffect>
                                  </p:childTnLst>
                                </p:cTn>
                              </p:par>
                              <p:par>
                                <p:cTn id="30" presetID="52" presetClass="entr" presetSubtype="0" fill="hold" nodeType="withEffect">
                                  <p:stCondLst>
                                    <p:cond delay="0"/>
                                  </p:stCondLst>
                                  <p:childTnLst>
                                    <p:set>
                                      <p:cBhvr>
                                        <p:cTn id="31" dur="1" fill="hold">
                                          <p:stCondLst>
                                            <p:cond delay="0"/>
                                          </p:stCondLst>
                                        </p:cTn>
                                        <p:tgtEl>
                                          <p:spTgt spid="16387">
                                            <p:txEl>
                                              <p:pRg st="4" end="4"/>
                                            </p:txEl>
                                          </p:spTgt>
                                        </p:tgtEl>
                                        <p:attrNameLst>
                                          <p:attrName>style.visibility</p:attrName>
                                        </p:attrNameLst>
                                      </p:cBhvr>
                                      <p:to>
                                        <p:strVal val="visible"/>
                                      </p:to>
                                    </p:set>
                                    <p:animScale>
                                      <p:cBhvr>
                                        <p:cTn id="32" dur="1000" decel="50000" fill="hold">
                                          <p:stCondLst>
                                            <p:cond delay="0"/>
                                          </p:stCondLst>
                                        </p:cTn>
                                        <p:tgtEl>
                                          <p:spTgt spid="16387">
                                            <p:txEl>
                                              <p:pRg st="4" end="4"/>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16387">
                                            <p:txEl>
                                              <p:pRg st="4" end="4"/>
                                            </p:txEl>
                                          </p:spTgt>
                                        </p:tgtEl>
                                        <p:attrNameLst>
                                          <p:attrName>ppt_x</p:attrName>
                                          <p:attrName>ppt_y</p:attrName>
                                        </p:attrNameLst>
                                      </p:cBhvr>
                                    </p:animMotion>
                                    <p:animEffect transition="in" filter="fade">
                                      <p:cBhvr>
                                        <p:cTn id="34" dur="1000"/>
                                        <p:tgtEl>
                                          <p:spTgt spid="16387">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2" presetClass="entr" presetSubtype="0" fill="hold" nodeType="clickEffect">
                                  <p:stCondLst>
                                    <p:cond delay="0"/>
                                  </p:stCondLst>
                                  <p:childTnLst>
                                    <p:set>
                                      <p:cBhvr>
                                        <p:cTn id="38" dur="1" fill="hold">
                                          <p:stCondLst>
                                            <p:cond delay="0"/>
                                          </p:stCondLst>
                                        </p:cTn>
                                        <p:tgtEl>
                                          <p:spTgt spid="16387">
                                            <p:txEl>
                                              <p:pRg st="6" end="6"/>
                                            </p:txEl>
                                          </p:spTgt>
                                        </p:tgtEl>
                                        <p:attrNameLst>
                                          <p:attrName>style.visibility</p:attrName>
                                        </p:attrNameLst>
                                      </p:cBhvr>
                                      <p:to>
                                        <p:strVal val="visible"/>
                                      </p:to>
                                    </p:set>
                                    <p:animScale>
                                      <p:cBhvr>
                                        <p:cTn id="39" dur="1000" decel="50000" fill="hold">
                                          <p:stCondLst>
                                            <p:cond delay="0"/>
                                          </p:stCondLst>
                                        </p:cTn>
                                        <p:tgtEl>
                                          <p:spTgt spid="16387">
                                            <p:txEl>
                                              <p:pRg st="6" end="6"/>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16387">
                                            <p:txEl>
                                              <p:pRg st="6" end="6"/>
                                            </p:txEl>
                                          </p:spTgt>
                                        </p:tgtEl>
                                        <p:attrNameLst>
                                          <p:attrName>ppt_x</p:attrName>
                                          <p:attrName>ppt_y</p:attrName>
                                        </p:attrNameLst>
                                      </p:cBhvr>
                                    </p:animMotion>
                                    <p:animEffect transition="in" filter="fade">
                                      <p:cBhvr>
                                        <p:cTn id="41" dur="1000"/>
                                        <p:tgtEl>
                                          <p:spTgt spid="16387">
                                            <p:txEl>
                                              <p:pRg st="6" end="6"/>
                                            </p:txEl>
                                          </p:spTgt>
                                        </p:tgtEl>
                                      </p:cBhvr>
                                    </p:animEffect>
                                  </p:childTnLst>
                                </p:cTn>
                              </p:par>
                              <p:par>
                                <p:cTn id="42" presetID="52" presetClass="entr" presetSubtype="0" fill="hold" nodeType="withEffect">
                                  <p:stCondLst>
                                    <p:cond delay="0"/>
                                  </p:stCondLst>
                                  <p:childTnLst>
                                    <p:set>
                                      <p:cBhvr>
                                        <p:cTn id="43" dur="1" fill="hold">
                                          <p:stCondLst>
                                            <p:cond delay="0"/>
                                          </p:stCondLst>
                                        </p:cTn>
                                        <p:tgtEl>
                                          <p:spTgt spid="16387">
                                            <p:txEl>
                                              <p:pRg st="7" end="7"/>
                                            </p:txEl>
                                          </p:spTgt>
                                        </p:tgtEl>
                                        <p:attrNameLst>
                                          <p:attrName>style.visibility</p:attrName>
                                        </p:attrNameLst>
                                      </p:cBhvr>
                                      <p:to>
                                        <p:strVal val="visible"/>
                                      </p:to>
                                    </p:set>
                                    <p:animScale>
                                      <p:cBhvr>
                                        <p:cTn id="44" dur="1000" decel="50000" fill="hold">
                                          <p:stCondLst>
                                            <p:cond delay="0"/>
                                          </p:stCondLst>
                                        </p:cTn>
                                        <p:tgtEl>
                                          <p:spTgt spid="16387">
                                            <p:txEl>
                                              <p:pRg st="7" end="7"/>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1000" decel="50000" fill="hold">
                                          <p:stCondLst>
                                            <p:cond delay="0"/>
                                          </p:stCondLst>
                                        </p:cTn>
                                        <p:tgtEl>
                                          <p:spTgt spid="16387">
                                            <p:txEl>
                                              <p:pRg st="7" end="7"/>
                                            </p:txEl>
                                          </p:spTgt>
                                        </p:tgtEl>
                                        <p:attrNameLst>
                                          <p:attrName>ppt_x</p:attrName>
                                          <p:attrName>ppt_y</p:attrName>
                                        </p:attrNameLst>
                                      </p:cBhvr>
                                    </p:animMotion>
                                    <p:animEffect transition="in" filter="fade">
                                      <p:cBhvr>
                                        <p:cTn id="46" dur="1000"/>
                                        <p:tgtEl>
                                          <p:spTgt spid="16387">
                                            <p:txEl>
                                              <p:pRg st="7" end="7"/>
                                            </p:txEl>
                                          </p:spTgt>
                                        </p:tgtEl>
                                      </p:cBhvr>
                                    </p:animEffect>
                                  </p:childTnLst>
                                </p:cTn>
                              </p:par>
                              <p:par>
                                <p:cTn id="47" presetID="52" presetClass="entr" presetSubtype="0" fill="hold" nodeType="withEffect">
                                  <p:stCondLst>
                                    <p:cond delay="0"/>
                                  </p:stCondLst>
                                  <p:childTnLst>
                                    <p:set>
                                      <p:cBhvr>
                                        <p:cTn id="48" dur="1" fill="hold">
                                          <p:stCondLst>
                                            <p:cond delay="0"/>
                                          </p:stCondLst>
                                        </p:cTn>
                                        <p:tgtEl>
                                          <p:spTgt spid="16387">
                                            <p:txEl>
                                              <p:pRg st="8" end="8"/>
                                            </p:txEl>
                                          </p:spTgt>
                                        </p:tgtEl>
                                        <p:attrNameLst>
                                          <p:attrName>style.visibility</p:attrName>
                                        </p:attrNameLst>
                                      </p:cBhvr>
                                      <p:to>
                                        <p:strVal val="visible"/>
                                      </p:to>
                                    </p:set>
                                    <p:animScale>
                                      <p:cBhvr>
                                        <p:cTn id="49" dur="1000" decel="50000" fill="hold">
                                          <p:stCondLst>
                                            <p:cond delay="0"/>
                                          </p:stCondLst>
                                        </p:cTn>
                                        <p:tgtEl>
                                          <p:spTgt spid="16387">
                                            <p:txEl>
                                              <p:pRg st="8" end="8"/>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1000" decel="50000" fill="hold">
                                          <p:stCondLst>
                                            <p:cond delay="0"/>
                                          </p:stCondLst>
                                        </p:cTn>
                                        <p:tgtEl>
                                          <p:spTgt spid="16387">
                                            <p:txEl>
                                              <p:pRg st="8" end="8"/>
                                            </p:txEl>
                                          </p:spTgt>
                                        </p:tgtEl>
                                        <p:attrNameLst>
                                          <p:attrName>ppt_x</p:attrName>
                                          <p:attrName>ppt_y</p:attrName>
                                        </p:attrNameLst>
                                      </p:cBhvr>
                                    </p:animMotion>
                                    <p:animEffect transition="in" filter="fade">
                                      <p:cBhvr>
                                        <p:cTn id="51" dur="1000"/>
                                        <p:tgtEl>
                                          <p:spTgt spid="1638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609600" y="274638"/>
            <a:ext cx="6169025" cy="852487"/>
          </a:xfrm>
        </p:spPr>
        <p:txBody>
          <a:bodyPr/>
          <a:lstStyle/>
          <a:p>
            <a:r>
              <a:rPr lang="en-US" altLang="zh-CN" dirty="0" smtClean="0"/>
              <a:t>2.</a:t>
            </a:r>
            <a:r>
              <a:rPr lang="en-US" altLang="zh-CN" b="1" dirty="0" smtClean="0"/>
              <a:t> </a:t>
            </a:r>
            <a:r>
              <a:rPr lang="en-US" altLang="zh-CN" b="1" dirty="0"/>
              <a:t>At the </a:t>
            </a:r>
            <a:r>
              <a:rPr lang="en-US" altLang="zh-CN" b="1" dirty="0" smtClean="0"/>
              <a:t>pool</a:t>
            </a:r>
            <a:r>
              <a:rPr lang="zh-CN" altLang="en-US" b="1" dirty="0"/>
              <a:t>平台</a:t>
            </a:r>
            <a:endParaRPr lang="zh-CN" altLang="en-US" dirty="0" smtClean="0"/>
          </a:p>
        </p:txBody>
      </p:sp>
      <p:sp>
        <p:nvSpPr>
          <p:cNvPr id="18435" name="内容占位符 2"/>
          <p:cNvSpPr>
            <a:spLocks noGrp="1"/>
          </p:cNvSpPr>
          <p:nvPr>
            <p:ph sz="quarter" idx="10"/>
          </p:nvPr>
        </p:nvSpPr>
        <p:spPr>
          <a:xfrm>
            <a:off x="5995988" y="2097088"/>
            <a:ext cx="5792787" cy="3184525"/>
          </a:xfrm>
        </p:spPr>
        <p:txBody>
          <a:bodyPr/>
          <a:lstStyle/>
          <a:p>
            <a:r>
              <a:rPr lang="zh-CN" altLang="zh-CN" dirty="0" smtClean="0"/>
              <a:t>与很多其它的平台相似，</a:t>
            </a:r>
            <a:r>
              <a:rPr lang="en-US" altLang="zh-CN" dirty="0" smtClean="0"/>
              <a:t>At The Pool</a:t>
            </a:r>
            <a:r>
              <a:rPr lang="zh-CN" altLang="zh-CN" dirty="0" smtClean="0"/>
              <a:t>用户可按照自身的背景、兴趣和有兴趣会见的类型加入群组。用户提供那些信息之后，</a:t>
            </a:r>
            <a:r>
              <a:rPr lang="en-US" altLang="zh-CN" dirty="0" smtClean="0"/>
              <a:t>At The Pool</a:t>
            </a:r>
            <a:r>
              <a:rPr lang="zh-CN" altLang="zh-CN" dirty="0" smtClean="0"/>
              <a:t>就会通过匹配推介相关群组。</a:t>
            </a:r>
          </a:p>
          <a:p>
            <a:r>
              <a:rPr lang="en-US" altLang="zh-CN" dirty="0" smtClean="0"/>
              <a:t>“</a:t>
            </a:r>
            <a:r>
              <a:rPr lang="zh-CN" altLang="zh-CN" dirty="0" smtClean="0"/>
              <a:t>活动</a:t>
            </a:r>
            <a:r>
              <a:rPr lang="en-US" altLang="zh-CN" dirty="0" smtClean="0"/>
              <a:t>”</a:t>
            </a:r>
            <a:r>
              <a:rPr lang="zh-CN" altLang="zh-CN" dirty="0" smtClean="0"/>
              <a:t>功能在新版</a:t>
            </a:r>
            <a:r>
              <a:rPr lang="en-US" altLang="zh-CN" dirty="0" smtClean="0"/>
              <a:t>At The Pool</a:t>
            </a:r>
            <a:r>
              <a:rPr lang="zh-CN" altLang="zh-CN" dirty="0" smtClean="0"/>
              <a:t>中至关重要，它让用户可以发布他们感兴趣的本地活动信息，之后网站就会实时向他们推送相关匹配。</a:t>
            </a:r>
            <a:endParaRPr lang="en-US" altLang="zh-CN" dirty="0" smtClean="0"/>
          </a:p>
          <a:p>
            <a:r>
              <a:rPr lang="zh-CN" altLang="zh-CN" dirty="0" smtClean="0"/>
              <a:t>而</a:t>
            </a:r>
            <a:r>
              <a:rPr lang="en-US" altLang="zh-CN" dirty="0" smtClean="0"/>
              <a:t>“</a:t>
            </a:r>
            <a:r>
              <a:rPr lang="zh-CN" altLang="zh-CN" dirty="0" smtClean="0"/>
              <a:t>动态</a:t>
            </a:r>
            <a:r>
              <a:rPr lang="en-US" altLang="zh-CN" dirty="0" smtClean="0"/>
              <a:t>”</a:t>
            </a:r>
            <a:r>
              <a:rPr lang="zh-CN" altLang="zh-CN" dirty="0" smtClean="0"/>
              <a:t>功能则专注于社交发现的另一方面，让用户能够知道他们之前的匹配以及附近用户什么时候修改他们的相片或者主页。</a:t>
            </a:r>
          </a:p>
          <a:p>
            <a:endParaRPr lang="zh-CN" altLang="en-US" dirty="0" smtClean="0"/>
          </a:p>
        </p:txBody>
      </p:sp>
      <p:sp>
        <p:nvSpPr>
          <p:cNvPr id="18436" name="直接连接符 3"/>
          <p:cNvSpPr>
            <a:spLocks noChangeShapeType="1"/>
          </p:cNvSpPr>
          <p:nvPr/>
        </p:nvSpPr>
        <p:spPr bwMode="auto">
          <a:xfrm>
            <a:off x="6457950" y="1828800"/>
            <a:ext cx="5327650" cy="0"/>
          </a:xfrm>
          <a:prstGeom prst="line">
            <a:avLst/>
          </a:prstGeom>
          <a:noFill/>
          <a:ln w="19050">
            <a:solidFill>
              <a:srgbClr val="4A7EBB">
                <a:alpha val="61960"/>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7" name="直接连接符 11"/>
          <p:cNvSpPr>
            <a:spLocks noChangeShapeType="1"/>
          </p:cNvSpPr>
          <p:nvPr/>
        </p:nvSpPr>
        <p:spPr bwMode="auto">
          <a:xfrm>
            <a:off x="6457950" y="5507038"/>
            <a:ext cx="5327650" cy="1587"/>
          </a:xfrm>
          <a:prstGeom prst="line">
            <a:avLst/>
          </a:prstGeom>
          <a:noFill/>
          <a:ln w="19050">
            <a:solidFill>
              <a:srgbClr val="4A7EBB">
                <a:alpha val="61960"/>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438"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2063750"/>
            <a:ext cx="5472113" cy="330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circle(in)">
                                      <p:cBhvr>
                                        <p:cTn id="7" dur="2000"/>
                                        <p:tgtEl>
                                          <p:spTgt spid="1843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8435">
                                            <p:txEl>
                                              <p:pRg st="0" end="0"/>
                                            </p:txEl>
                                          </p:spTgt>
                                        </p:tgtEl>
                                        <p:attrNameLst>
                                          <p:attrName>style.visibility</p:attrName>
                                        </p:attrNameLst>
                                      </p:cBhvr>
                                      <p:to>
                                        <p:strVal val="visible"/>
                                      </p:to>
                                    </p:set>
                                    <p:anim calcmode="lin" valueType="num">
                                      <p:cBhvr additive="base">
                                        <p:cTn id="12" dur="500" fill="hold"/>
                                        <p:tgtEl>
                                          <p:spTgt spid="1843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84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8435">
                                            <p:txEl>
                                              <p:pRg st="1" end="1"/>
                                            </p:txEl>
                                          </p:spTgt>
                                        </p:tgtEl>
                                        <p:attrNameLst>
                                          <p:attrName>style.visibility</p:attrName>
                                        </p:attrNameLst>
                                      </p:cBhvr>
                                      <p:to>
                                        <p:strVal val="visible"/>
                                      </p:to>
                                    </p:set>
                                    <p:anim calcmode="lin" valueType="num">
                                      <p:cBhvr additive="base">
                                        <p:cTn id="18" dur="500" fill="hold"/>
                                        <p:tgtEl>
                                          <p:spTgt spid="1843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84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8435">
                                            <p:txEl>
                                              <p:pRg st="2" end="2"/>
                                            </p:txEl>
                                          </p:spTgt>
                                        </p:tgtEl>
                                        <p:attrNameLst>
                                          <p:attrName>style.visibility</p:attrName>
                                        </p:attrNameLst>
                                      </p:cBhvr>
                                      <p:to>
                                        <p:strVal val="visible"/>
                                      </p:to>
                                    </p:set>
                                    <p:anim calcmode="lin" valueType="num">
                                      <p:cBhvr additive="base">
                                        <p:cTn id="24" dur="500" fill="hold"/>
                                        <p:tgtEl>
                                          <p:spTgt spid="1843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43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609600" y="274638"/>
            <a:ext cx="6169025" cy="852487"/>
          </a:xfrm>
        </p:spPr>
        <p:txBody>
          <a:bodyPr/>
          <a:lstStyle/>
          <a:p>
            <a:r>
              <a:rPr lang="en-US" altLang="zh-CN" dirty="0"/>
              <a:t>2.</a:t>
            </a:r>
            <a:r>
              <a:rPr lang="en-US" altLang="zh-CN" b="1" dirty="0"/>
              <a:t> At the pool</a:t>
            </a:r>
            <a:r>
              <a:rPr lang="zh-CN" altLang="en-US" b="1" dirty="0"/>
              <a:t>平台</a:t>
            </a:r>
            <a:endParaRPr lang="zh-CN" altLang="en-US" dirty="0" smtClean="0"/>
          </a:p>
        </p:txBody>
      </p:sp>
      <p:sp>
        <p:nvSpPr>
          <p:cNvPr id="19459" name="内容占位符 2"/>
          <p:cNvSpPr>
            <a:spLocks noGrp="1"/>
          </p:cNvSpPr>
          <p:nvPr>
            <p:ph sz="quarter" idx="10"/>
          </p:nvPr>
        </p:nvSpPr>
        <p:spPr>
          <a:xfrm>
            <a:off x="5611532" y="4114068"/>
            <a:ext cx="5635761" cy="2952427"/>
          </a:xfrm>
        </p:spPr>
        <p:txBody>
          <a:bodyPr/>
          <a:lstStyle/>
          <a:p>
            <a:r>
              <a:rPr lang="zh-CN" altLang="zh-CN" dirty="0" smtClean="0"/>
              <a:t>作为公开推出的一部分，该初创公司还宣布了一些重大的产品更新，其中包括新版主页和服务的全新设计。其服务的重点将从</a:t>
            </a:r>
            <a:r>
              <a:rPr lang="en-US" altLang="zh-CN" dirty="0" smtClean="0"/>
              <a:t>“</a:t>
            </a:r>
            <a:r>
              <a:rPr lang="zh-CN" altLang="zh-CN" dirty="0" smtClean="0"/>
              <a:t>每日匹配</a:t>
            </a:r>
            <a:r>
              <a:rPr lang="en-US" altLang="zh-CN" dirty="0" smtClean="0"/>
              <a:t>”</a:t>
            </a:r>
            <a:r>
              <a:rPr lang="zh-CN" altLang="zh-CN" dirty="0" smtClean="0"/>
              <a:t>（基于位置、经历、兴趣和意图信息每天向用户推介朋友）转向一个动作栏，让用户能够在活动、动态和通知之间自由切换。新主页如今可以直接向用户展示基于匹配和兴趣的相关内容和动态信息，不再通过电子邮件发送。</a:t>
            </a:r>
          </a:p>
          <a:p>
            <a:endParaRPr lang="zh-CN" altLang="en-US" dirty="0" smtClean="0"/>
          </a:p>
        </p:txBody>
      </p:sp>
      <p:pic>
        <p:nvPicPr>
          <p:cNvPr id="19460"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9495" y="1232756"/>
            <a:ext cx="6319837"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36947" y="1484784"/>
            <a:ext cx="4428492" cy="4524315"/>
          </a:xfrm>
          <a:prstGeom prst="rect">
            <a:avLst/>
          </a:prstGeom>
        </p:spPr>
        <p:txBody>
          <a:bodyPr wrap="square">
            <a:spAutoFit/>
          </a:bodyPr>
          <a:lstStyle/>
          <a:p>
            <a:r>
              <a:rPr lang="en-US" altLang="zh-CN" dirty="0" smtClean="0">
                <a:solidFill>
                  <a:srgbClr val="FF0000"/>
                </a:solidFill>
                <a:latin typeface="微软雅黑" pitchFamily="34" charset="-122"/>
                <a:ea typeface="微软雅黑" pitchFamily="34" charset="-122"/>
              </a:rPr>
              <a:t>TNW</a:t>
            </a:r>
            <a:r>
              <a:rPr lang="zh-CN" altLang="en-US" dirty="0" smtClean="0">
                <a:solidFill>
                  <a:srgbClr val="FF0000"/>
                </a:solidFill>
                <a:latin typeface="微软雅黑" pitchFamily="34" charset="-122"/>
                <a:ea typeface="微软雅黑" pitchFamily="34" charset="-122"/>
              </a:rPr>
              <a:t>：你打算为用户提供什么服务，与其他网站相比有什么特色？</a:t>
            </a:r>
            <a:endParaRPr lang="en-US" altLang="zh-CN" dirty="0" smtClean="0">
              <a:solidFill>
                <a:srgbClr val="FF0000"/>
              </a:solidFill>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pPr indent="457200"/>
            <a:r>
              <a:rPr lang="en-US" altLang="zh-CN" dirty="0" smtClean="0">
                <a:latin typeface="微软雅黑" pitchFamily="34" charset="-122"/>
                <a:ea typeface="微软雅黑" pitchFamily="34" charset="-122"/>
              </a:rPr>
              <a:t>Alex</a:t>
            </a:r>
            <a:r>
              <a:rPr lang="zh-CN" altLang="en-US" dirty="0" smtClean="0">
                <a:latin typeface="微软雅黑" pitchFamily="34" charset="-122"/>
                <a:ea typeface="微软雅黑" pitchFamily="34" charset="-122"/>
              </a:rPr>
              <a:t>：想试图在附近找到志趣相投的新朋友，有着令人难以置信的艰难，让人百思不得其解。交友网站就适合约会，对于别的活动并不适用；</a:t>
            </a:r>
            <a:r>
              <a:rPr lang="en-US" altLang="zh-CN" dirty="0" err="1" smtClean="0">
                <a:latin typeface="微软雅黑" pitchFamily="34" charset="-122"/>
                <a:ea typeface="微软雅黑" pitchFamily="34" charset="-122"/>
              </a:rPr>
              <a:t>Meetup</a:t>
            </a:r>
            <a:r>
              <a:rPr lang="zh-CN" altLang="en-US" dirty="0" smtClean="0">
                <a:latin typeface="微软雅黑" pitchFamily="34" charset="-122"/>
                <a:ea typeface="微软雅黑" pitchFamily="34" charset="-122"/>
              </a:rPr>
              <a:t>是寻找团体活动的好去处，但是很难接触兴趣相同的新朋友。</a:t>
            </a:r>
          </a:p>
          <a:p>
            <a:pPr indent="457200"/>
            <a:r>
              <a:rPr lang="zh-CN" altLang="en-US" dirty="0" smtClean="0">
                <a:latin typeface="微软雅黑" pitchFamily="34" charset="-122"/>
                <a:ea typeface="微软雅黑" pitchFamily="34" charset="-122"/>
              </a:rPr>
              <a:t>当你仔细研究人们正在寻找什么的时候，就会发现人们其实很期待与附近区域里志同道合的陌生人做朋友。而我们正好提供了这样的平台，用户可以加入不同的“</a:t>
            </a:r>
            <a:r>
              <a:rPr lang="en-US" altLang="zh-CN" dirty="0" smtClean="0">
                <a:latin typeface="微软雅黑" pitchFamily="34" charset="-122"/>
                <a:ea typeface="微软雅黑" pitchFamily="34" charset="-122"/>
              </a:rPr>
              <a:t>pool”</a:t>
            </a:r>
            <a:r>
              <a:rPr lang="zh-CN" altLang="en-US" dirty="0" smtClean="0">
                <a:latin typeface="微软雅黑" pitchFamily="34" charset="-122"/>
                <a:ea typeface="微软雅黑" pitchFamily="34" charset="-122"/>
              </a:rPr>
              <a:t>，寻找自己的知己，每天都能结识很多有共同话题的新朋友。</a:t>
            </a:r>
          </a:p>
          <a:p>
            <a:endParaRPr lang="zh-CN" altLang="en-US"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additive="base">
                                        <p:cTn id="7" dur="500" fill="hold"/>
                                        <p:tgtEl>
                                          <p:spTgt spid="19460"/>
                                        </p:tgtEl>
                                        <p:attrNameLst>
                                          <p:attrName>ppt_x</p:attrName>
                                        </p:attrNameLst>
                                      </p:cBhvr>
                                      <p:tavLst>
                                        <p:tav tm="0">
                                          <p:val>
                                            <p:strVal val="#ppt_x"/>
                                          </p:val>
                                        </p:tav>
                                        <p:tav tm="100000">
                                          <p:val>
                                            <p:strVal val="#ppt_x"/>
                                          </p:val>
                                        </p:tav>
                                      </p:tavLst>
                                    </p:anim>
                                    <p:anim calcmode="lin" valueType="num">
                                      <p:cBhvr additive="base">
                                        <p:cTn id="8" dur="500" fill="hold"/>
                                        <p:tgtEl>
                                          <p:spTgt spid="194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Scale>
                                      <p:cBhvr>
                                        <p:cTn id="13" dur="1000" decel="50000" fill="hold">
                                          <p:stCondLst>
                                            <p:cond delay="0"/>
                                          </p:stCondLst>
                                        </p:cTn>
                                        <p:tgtEl>
                                          <p:spTgt spid="3">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3">
                                            <p:txEl>
                                              <p:pRg st="0" end="0"/>
                                            </p:txEl>
                                          </p:spTgt>
                                        </p:tgtEl>
                                        <p:attrNameLst>
                                          <p:attrName>ppt_x</p:attrName>
                                          <p:attrName>ppt_y</p:attrName>
                                        </p:attrNameLst>
                                      </p:cBhvr>
                                    </p:animMotion>
                                    <p:animEffect transition="in" filter="fade">
                                      <p:cBhvr>
                                        <p:cTn id="15" dur="10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2"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Scale>
                                      <p:cBhvr>
                                        <p:cTn id="20" dur="1000" decel="50000" fill="hold">
                                          <p:stCondLst>
                                            <p:cond delay="0"/>
                                          </p:stCondLst>
                                        </p:cTn>
                                        <p:tgtEl>
                                          <p:spTgt spid="3">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3">
                                            <p:txEl>
                                              <p:pRg st="2" end="2"/>
                                            </p:txEl>
                                          </p:spTgt>
                                        </p:tgtEl>
                                        <p:attrNameLst>
                                          <p:attrName>ppt_x</p:attrName>
                                          <p:attrName>ppt_y</p:attrName>
                                        </p:attrNameLst>
                                      </p:cBhvr>
                                    </p:animMotion>
                                    <p:animEffect transition="in" filter="fade">
                                      <p:cBhvr>
                                        <p:cTn id="22" dur="1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2"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Scale>
                                      <p:cBhvr>
                                        <p:cTn id="27" dur="1000" decel="50000" fill="hold">
                                          <p:stCondLst>
                                            <p:cond delay="0"/>
                                          </p:stCondLst>
                                        </p:cTn>
                                        <p:tgtEl>
                                          <p:spTgt spid="3">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3">
                                            <p:txEl>
                                              <p:pRg st="3" end="3"/>
                                            </p:txEl>
                                          </p:spTgt>
                                        </p:tgtEl>
                                        <p:attrNameLst>
                                          <p:attrName>ppt_x</p:attrName>
                                          <p:attrName>ppt_y</p:attrName>
                                        </p:attrNameLst>
                                      </p:cBhvr>
                                    </p:animMotion>
                                    <p:animEffect transition="in" filter="fade">
                                      <p:cBhvr>
                                        <p:cTn id="29" dur="10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2" presetClass="entr" presetSubtype="0" fill="hold" grpId="0" nodeType="clickEffect">
                                  <p:stCondLst>
                                    <p:cond delay="0"/>
                                  </p:stCondLst>
                                  <p:childTnLst>
                                    <p:set>
                                      <p:cBhvr>
                                        <p:cTn id="33" dur="1" fill="hold">
                                          <p:stCondLst>
                                            <p:cond delay="0"/>
                                          </p:stCondLst>
                                        </p:cTn>
                                        <p:tgtEl>
                                          <p:spTgt spid="19459">
                                            <p:txEl>
                                              <p:pRg st="0" end="0"/>
                                            </p:txEl>
                                          </p:spTgt>
                                        </p:tgtEl>
                                        <p:attrNameLst>
                                          <p:attrName>style.visibility</p:attrName>
                                        </p:attrNameLst>
                                      </p:cBhvr>
                                      <p:to>
                                        <p:strVal val="visible"/>
                                      </p:to>
                                    </p:set>
                                    <p:animScale>
                                      <p:cBhvr>
                                        <p:cTn id="34" dur="1000" decel="50000" fill="hold">
                                          <p:stCondLst>
                                            <p:cond delay="0"/>
                                          </p:stCondLst>
                                        </p:cTn>
                                        <p:tgtEl>
                                          <p:spTgt spid="19459">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9459">
                                            <p:txEl>
                                              <p:pRg st="0" end="0"/>
                                            </p:txEl>
                                          </p:spTgt>
                                        </p:tgtEl>
                                        <p:attrNameLst>
                                          <p:attrName>ppt_x</p:attrName>
                                          <p:attrName>ppt_y</p:attrName>
                                        </p:attrNameLst>
                                      </p:cBhvr>
                                    </p:animMotion>
                                    <p:animEffect transition="in" filter="fade">
                                      <p:cBhvr>
                                        <p:cTn id="36" dur="1000"/>
                                        <p:tgtEl>
                                          <p:spTgt spid="194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3.Interest Graph</a:t>
            </a:r>
            <a:endParaRPr lang="zh-CN" altLang="en-US" b="1" dirty="0"/>
          </a:p>
        </p:txBody>
      </p:sp>
      <p:sp>
        <p:nvSpPr>
          <p:cNvPr id="3" name="内容占位符 2"/>
          <p:cNvSpPr>
            <a:spLocks noGrp="1"/>
          </p:cNvSpPr>
          <p:nvPr>
            <p:ph sz="quarter" idx="10"/>
          </p:nvPr>
        </p:nvSpPr>
        <p:spPr>
          <a:xfrm>
            <a:off x="665163" y="1436688"/>
            <a:ext cx="6044492" cy="4702175"/>
          </a:xfrm>
        </p:spPr>
        <p:txBody>
          <a:bodyPr/>
          <a:lstStyle/>
          <a:p>
            <a:r>
              <a:rPr lang="zh-CN" altLang="en-US" dirty="0"/>
              <a:t>兴趣图谱是以 人和人的共同兴趣 为线索的图谱，以分享共同的兴趣为基础，但是不一定认识人。是一种表明“我喜欢这个”的网络图谱。就像</a:t>
            </a:r>
            <a:r>
              <a:rPr lang="en-US" altLang="zh-CN" dirty="0"/>
              <a:t>Twitter</a:t>
            </a:r>
            <a:r>
              <a:rPr lang="zh-CN" altLang="en-US" dirty="0"/>
              <a:t>的</a:t>
            </a:r>
            <a:r>
              <a:rPr lang="en-US" altLang="zh-CN" dirty="0"/>
              <a:t>CEO</a:t>
            </a:r>
            <a:r>
              <a:rPr lang="zh-CN" altLang="en-US" dirty="0"/>
              <a:t>曾经评论的，如果你看到我在</a:t>
            </a:r>
            <a:r>
              <a:rPr lang="en-US" altLang="zh-CN" dirty="0"/>
              <a:t>Twitter</a:t>
            </a:r>
            <a:r>
              <a:rPr lang="zh-CN" altLang="en-US" dirty="0"/>
              <a:t>上关注旧金山巨人队，这并不能说明我认识其队员，而只是告诉你我对棒球很感兴趣。兴趣图谱是靠用户所关注的订阅（例如在</a:t>
            </a:r>
            <a:r>
              <a:rPr lang="en-US" altLang="zh-CN" dirty="0"/>
              <a:t>Twitter</a:t>
            </a:r>
            <a:r>
              <a:rPr lang="zh-CN" altLang="en-US" dirty="0"/>
              <a:t>上），他们买的产品（例如在</a:t>
            </a:r>
            <a:r>
              <a:rPr lang="en-US" altLang="zh-CN" dirty="0"/>
              <a:t>Amazon</a:t>
            </a:r>
            <a:r>
              <a:rPr lang="zh-CN" altLang="en-US" dirty="0"/>
              <a:t>上），他们的评级（例如在视频网站</a:t>
            </a:r>
            <a:r>
              <a:rPr lang="en-US" altLang="zh-CN" dirty="0"/>
              <a:t>Netflix</a:t>
            </a:r>
            <a:r>
              <a:rPr lang="zh-CN" altLang="en-US" dirty="0"/>
              <a:t>上），他们运行的搜索（例如在</a:t>
            </a:r>
            <a:r>
              <a:rPr lang="en-US" altLang="zh-CN" dirty="0"/>
              <a:t>Google</a:t>
            </a:r>
            <a:r>
              <a:rPr lang="zh-CN" altLang="en-US" dirty="0"/>
              <a:t>上）或者他们对某些口味的评论（例如在</a:t>
            </a:r>
            <a:r>
              <a:rPr lang="en-US" altLang="zh-CN" dirty="0"/>
              <a:t>Hunch</a:t>
            </a:r>
            <a:r>
              <a:rPr lang="zh-CN" altLang="en-US" dirty="0"/>
              <a:t>上）产生的。</a:t>
            </a:r>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1723" y="1249869"/>
            <a:ext cx="3373988" cy="2767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51" y="3982504"/>
            <a:ext cx="39243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4616027" y="4701870"/>
            <a:ext cx="6096000" cy="1754326"/>
          </a:xfrm>
          <a:prstGeom prst="rect">
            <a:avLst/>
          </a:prstGeom>
        </p:spPr>
        <p:txBody>
          <a:bodyPr>
            <a:spAutoFit/>
          </a:bodyPr>
          <a:lstStyle/>
          <a:p>
            <a:pPr indent="457200"/>
            <a:r>
              <a:rPr lang="en-US" altLang="zh-CN" dirty="0" err="1" smtClean="0">
                <a:latin typeface="微软雅黑" pitchFamily="34" charset="-122"/>
                <a:ea typeface="微软雅黑" pitchFamily="34" charset="-122"/>
              </a:rPr>
              <a:t>Pinterest</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Pin</a:t>
            </a:r>
            <a:r>
              <a:rPr lang="zh-CN" altLang="en-US" dirty="0" smtClean="0">
                <a:latin typeface="微软雅黑" pitchFamily="34" charset="-122"/>
                <a:ea typeface="微软雅黑" pitchFamily="34" charset="-122"/>
              </a:rPr>
              <a:t>（图钉）</a:t>
            </a:r>
            <a:r>
              <a:rPr lang="en-US" altLang="zh-CN" dirty="0" smtClean="0">
                <a:latin typeface="微软雅黑" pitchFamily="34" charset="-122"/>
                <a:ea typeface="微软雅黑" pitchFamily="34" charset="-122"/>
              </a:rPr>
              <a:t>+Interest</a:t>
            </a:r>
            <a:r>
              <a:rPr lang="zh-CN" altLang="en-US" dirty="0" smtClean="0">
                <a:latin typeface="微软雅黑" pitchFamily="34" charset="-122"/>
                <a:ea typeface="微软雅黑" pitchFamily="34" charset="-122"/>
              </a:rPr>
              <a:t>（兴趣），把自己感兴趣的东西用图钉钉在钉板（</a:t>
            </a:r>
            <a:r>
              <a:rPr lang="en-US" altLang="zh-CN" dirty="0" err="1" smtClean="0">
                <a:latin typeface="微软雅黑" pitchFamily="34" charset="-122"/>
                <a:ea typeface="微软雅黑" pitchFamily="34" charset="-122"/>
              </a:rPr>
              <a:t>PinBoard</a:t>
            </a:r>
            <a:r>
              <a:rPr lang="zh-CN" altLang="en-US" dirty="0" smtClean="0">
                <a:latin typeface="微软雅黑" pitchFamily="34" charset="-122"/>
                <a:ea typeface="微软雅黑" pitchFamily="34" charset="-122"/>
              </a:rPr>
              <a:t>）上。美国的一家创办于</a:t>
            </a:r>
            <a:r>
              <a:rPr lang="en-US" altLang="zh-CN" dirty="0" smtClean="0">
                <a:latin typeface="微软雅黑" pitchFamily="34" charset="-122"/>
                <a:ea typeface="微软雅黑" pitchFamily="34" charset="-122"/>
              </a:rPr>
              <a:t>2011</a:t>
            </a:r>
            <a:r>
              <a:rPr lang="zh-CN" altLang="en-US" dirty="0" smtClean="0">
                <a:latin typeface="微软雅黑" pitchFamily="34" charset="-122"/>
                <a:ea typeface="微软雅黑" pitchFamily="34" charset="-122"/>
              </a:rPr>
              <a:t>年的正迅速成长为受世界瞩目的图片视觉社交网站。页面底端自动加载无需翻页功能，让用户不断发现新图片。为用户提供在线收藏和分享</a:t>
            </a:r>
            <a:r>
              <a:rPr lang="en-US" altLang="zh-CN" dirty="0" err="1" smtClean="0">
                <a:latin typeface="微软雅黑" pitchFamily="34" charset="-122"/>
                <a:ea typeface="微软雅黑" pitchFamily="34" charset="-122"/>
              </a:rPr>
              <a:t>Pinterest</a:t>
            </a:r>
            <a:r>
              <a:rPr lang="zh-CN" altLang="en-US" dirty="0" smtClean="0">
                <a:latin typeface="微软雅黑" pitchFamily="34" charset="-122"/>
                <a:ea typeface="微软雅黑" pitchFamily="34" charset="-122"/>
              </a:rPr>
              <a:t>视觉艺术图片的服务。</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36062373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5298"/>
                                        </p:tgtEl>
                                        <p:attrNameLst>
                                          <p:attrName>style.visibility</p:attrName>
                                        </p:attrNameLst>
                                      </p:cBhvr>
                                      <p:to>
                                        <p:strVal val="visible"/>
                                      </p:to>
                                    </p:set>
                                    <p:anim calcmode="lin" valueType="num">
                                      <p:cBhvr additive="base">
                                        <p:cTn id="13" dur="500" fill="hold"/>
                                        <p:tgtEl>
                                          <p:spTgt spid="55298"/>
                                        </p:tgtEl>
                                        <p:attrNameLst>
                                          <p:attrName>ppt_x</p:attrName>
                                        </p:attrNameLst>
                                      </p:cBhvr>
                                      <p:tavLst>
                                        <p:tav tm="0">
                                          <p:val>
                                            <p:strVal val="1+#ppt_w/2"/>
                                          </p:val>
                                        </p:tav>
                                        <p:tav tm="100000">
                                          <p:val>
                                            <p:strVal val="#ppt_x"/>
                                          </p:val>
                                        </p:tav>
                                      </p:tavLst>
                                    </p:anim>
                                    <p:anim calcmode="lin" valueType="num">
                                      <p:cBhvr additive="base">
                                        <p:cTn id="14" dur="500" fill="hold"/>
                                        <p:tgtEl>
                                          <p:spTgt spid="5529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5299"/>
                                        </p:tgtEl>
                                        <p:attrNameLst>
                                          <p:attrName>style.visibility</p:attrName>
                                        </p:attrNameLst>
                                      </p:cBhvr>
                                      <p:to>
                                        <p:strVal val="visible"/>
                                      </p:to>
                                    </p:set>
                                    <p:animEffect transition="in" filter="fade">
                                      <p:cBhvr>
                                        <p:cTn id="19" dur="500"/>
                                        <p:tgtEl>
                                          <p:spTgt spid="55299"/>
                                        </p:tgtEl>
                                      </p:cBhvr>
                                    </p:animEffect>
                                  </p:childTnLst>
                                </p:cTn>
                              </p:par>
                            </p:childTnLst>
                          </p:cTn>
                        </p:par>
                      </p:childTnLst>
                    </p:cTn>
                  </p:par>
                  <p:par>
                    <p:cTn id="20" fill="hold">
                      <p:stCondLst>
                        <p:cond delay="indefinite"/>
                      </p:stCondLst>
                      <p:childTnLst>
                        <p:par>
                          <p:cTn id="21" fill="hold">
                            <p:stCondLst>
                              <p:cond delay="0"/>
                            </p:stCondLst>
                            <p:childTnLst>
                              <p:par>
                                <p:cTn id="22" presetID="5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Scale>
                                      <p:cBhvr>
                                        <p:cTn id="24"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4"/>
                                        </p:tgtEl>
                                        <p:attrNameLst>
                                          <p:attrName>ppt_x</p:attrName>
                                          <p:attrName>ppt_y</p:attrName>
                                        </p:attrNameLst>
                                      </p:cBhvr>
                                    </p:animMotion>
                                    <p:animEffect transition="in" filter="fade">
                                      <p:cBhvr>
                                        <p:cTn id="2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609600" y="274638"/>
            <a:ext cx="6459538" cy="852487"/>
          </a:xfrm>
        </p:spPr>
        <p:txBody>
          <a:bodyPr/>
          <a:lstStyle/>
          <a:p>
            <a:r>
              <a:rPr lang="en-US" altLang="zh-CN" b="1" dirty="0" smtClean="0"/>
              <a:t>4.</a:t>
            </a:r>
            <a:r>
              <a:rPr lang="zh-CN" altLang="zh-CN" b="1" dirty="0" smtClean="0"/>
              <a:t>基于兴趣图谱的活动邀约网站</a:t>
            </a:r>
            <a:endParaRPr lang="zh-CN" altLang="en-US" dirty="0" smtClean="0"/>
          </a:p>
        </p:txBody>
      </p:sp>
      <p:sp>
        <p:nvSpPr>
          <p:cNvPr id="20483" name="内容占位符 2"/>
          <p:cNvSpPr>
            <a:spLocks noGrp="1"/>
          </p:cNvSpPr>
          <p:nvPr>
            <p:ph sz="quarter" idx="10"/>
          </p:nvPr>
        </p:nvSpPr>
        <p:spPr>
          <a:xfrm>
            <a:off x="5017467" y="1412776"/>
            <a:ext cx="6368528" cy="4702175"/>
          </a:xfrm>
        </p:spPr>
        <p:txBody>
          <a:bodyPr/>
          <a:lstStyle/>
          <a:p>
            <a:r>
              <a:rPr lang="zh-CN" altLang="zh-CN" dirty="0"/>
              <a:t>网站名称：合拍</a:t>
            </a:r>
            <a:r>
              <a:rPr lang="zh-CN" altLang="zh-CN" dirty="0" smtClean="0"/>
              <a:t>网</a:t>
            </a:r>
            <a:endParaRPr lang="en-US" altLang="zh-CN" dirty="0"/>
          </a:p>
          <a:p>
            <a:r>
              <a:rPr lang="zh-CN" altLang="en-US" dirty="0" smtClean="0"/>
              <a:t>网站地址：</a:t>
            </a:r>
            <a:r>
              <a:rPr lang="en-US" altLang="zh-CN" dirty="0"/>
              <a:t>http://</a:t>
            </a:r>
            <a:r>
              <a:rPr lang="en-US" altLang="zh-CN" dirty="0" smtClean="0"/>
              <a:t>herpar.com/index.jsp</a:t>
            </a:r>
            <a:endParaRPr lang="zh-CN" altLang="zh-CN" dirty="0"/>
          </a:p>
          <a:p>
            <a:r>
              <a:rPr lang="zh-CN" altLang="zh-CN" dirty="0"/>
              <a:t>产品类型：活动邀约网站</a:t>
            </a:r>
          </a:p>
          <a:p>
            <a:r>
              <a:rPr lang="zh-CN" altLang="zh-CN" dirty="0"/>
              <a:t>上线时间</a:t>
            </a:r>
            <a:r>
              <a:rPr lang="zh-CN" altLang="zh-CN" dirty="0" smtClean="0"/>
              <a:t>：创办</a:t>
            </a:r>
            <a:r>
              <a:rPr lang="zh-CN" altLang="zh-CN" dirty="0"/>
              <a:t>于</a:t>
            </a:r>
            <a:r>
              <a:rPr lang="en-US" altLang="zh-CN" dirty="0"/>
              <a:t>2012</a:t>
            </a:r>
            <a:r>
              <a:rPr lang="zh-CN" altLang="zh-CN" dirty="0"/>
              <a:t>年</a:t>
            </a:r>
            <a:r>
              <a:rPr lang="en-US" altLang="zh-CN" dirty="0"/>
              <a:t>4</a:t>
            </a:r>
            <a:r>
              <a:rPr lang="zh-CN" altLang="zh-CN" dirty="0"/>
              <a:t>月</a:t>
            </a:r>
            <a:r>
              <a:rPr lang="en-US" altLang="zh-CN" dirty="0"/>
              <a:t>18</a:t>
            </a:r>
            <a:r>
              <a:rPr lang="zh-CN" altLang="zh-CN" dirty="0"/>
              <a:t>日，网站于</a:t>
            </a:r>
            <a:r>
              <a:rPr lang="en-US" altLang="zh-CN" dirty="0"/>
              <a:t>6</a:t>
            </a:r>
            <a:r>
              <a:rPr lang="zh-CN" altLang="zh-CN" dirty="0"/>
              <a:t>月</a:t>
            </a:r>
            <a:r>
              <a:rPr lang="en-US" altLang="zh-CN" dirty="0"/>
              <a:t>1</a:t>
            </a:r>
            <a:r>
              <a:rPr lang="zh-CN" altLang="zh-CN" dirty="0" smtClean="0"/>
              <a:t>日上线</a:t>
            </a:r>
            <a:endParaRPr lang="en-US" altLang="zh-CN" dirty="0" smtClean="0"/>
          </a:p>
          <a:p>
            <a:endParaRPr lang="en-US" altLang="zh-CN" dirty="0" smtClean="0"/>
          </a:p>
          <a:p>
            <a:endParaRPr lang="zh-CN" altLang="zh-CN" dirty="0"/>
          </a:p>
          <a:p>
            <a:endParaRPr lang="zh-CN" altLang="en-US" dirty="0" smtClean="0"/>
          </a:p>
        </p:txBody>
      </p:sp>
      <p:pic>
        <p:nvPicPr>
          <p:cNvPr id="4" name="图片 3"/>
          <p:cNvPicPr/>
          <p:nvPr/>
        </p:nvPicPr>
        <p:blipFill>
          <a:blip r:embed="rId3"/>
          <a:stretch>
            <a:fillRect/>
          </a:stretch>
        </p:blipFill>
        <p:spPr>
          <a:xfrm>
            <a:off x="958308" y="1719606"/>
            <a:ext cx="4086225" cy="1038225"/>
          </a:xfrm>
          <a:prstGeom prst="rect">
            <a:avLst/>
          </a:prstGeom>
        </p:spPr>
      </p:pic>
      <p:sp>
        <p:nvSpPr>
          <p:cNvPr id="2" name="矩形 1"/>
          <p:cNvSpPr/>
          <p:nvPr/>
        </p:nvSpPr>
        <p:spPr>
          <a:xfrm>
            <a:off x="958308" y="3140968"/>
            <a:ext cx="9937104" cy="2585323"/>
          </a:xfrm>
          <a:prstGeom prst="rect">
            <a:avLst/>
          </a:prstGeom>
        </p:spPr>
        <p:txBody>
          <a:bodyPr wrap="square">
            <a:spAutoFit/>
          </a:bodyPr>
          <a:lstStyle/>
          <a:p>
            <a:pPr indent="457200"/>
            <a:r>
              <a:rPr lang="zh-CN" altLang="zh-CN" dirty="0" smtClean="0">
                <a:latin typeface="微软雅黑" pitchFamily="34" charset="-122"/>
                <a:ea typeface="微软雅黑" pitchFamily="34" charset="-122"/>
              </a:rPr>
              <a:t>合拍网可以看作一个</a:t>
            </a:r>
            <a:r>
              <a:rPr lang="zh-CN" altLang="zh-CN" dirty="0" smtClean="0">
                <a:solidFill>
                  <a:srgbClr val="FF0000"/>
                </a:solidFill>
                <a:latin typeface="微软雅黑" pitchFamily="34" charset="-122"/>
                <a:ea typeface="微软雅黑" pitchFamily="34" charset="-122"/>
              </a:rPr>
              <a:t>社交版的同城活动</a:t>
            </a:r>
            <a:r>
              <a:rPr lang="zh-CN" altLang="zh-CN" dirty="0" smtClean="0">
                <a:latin typeface="微软雅黑" pitchFamily="34" charset="-122"/>
                <a:ea typeface="微软雅黑" pitchFamily="34" charset="-122"/>
              </a:rPr>
              <a:t>。用户只需发起一个邀约，合拍网在兴趣标签的分类下，使用模糊匹配算法，实时推送符合要求的玩伴，解决活动结伴实效性差、匹配率低，查找搭讪繁琐的问题。</a:t>
            </a:r>
            <a:endParaRPr lang="en-US" altLang="zh-CN" dirty="0" smtClean="0">
              <a:latin typeface="微软雅黑" pitchFamily="34" charset="-122"/>
              <a:ea typeface="微软雅黑" pitchFamily="34" charset="-122"/>
            </a:endParaRPr>
          </a:p>
          <a:p>
            <a:pPr indent="457200"/>
            <a:r>
              <a:rPr lang="zh-CN" altLang="en-US" dirty="0" smtClean="0">
                <a:solidFill>
                  <a:srgbClr val="FF0000"/>
                </a:solidFill>
                <a:latin typeface="微软雅黑" pitchFamily="34" charset="-122"/>
                <a:ea typeface="微软雅黑" pitchFamily="34" charset="-122"/>
              </a:rPr>
              <a:t>合拍网的商业模式：根植本地商家或旅行机构等，提供分兴趣、城市、年龄等区隔的精准品牌投放，以及票务等增值服务。</a:t>
            </a:r>
          </a:p>
          <a:p>
            <a:pPr indent="457200"/>
            <a:r>
              <a:rPr lang="zh-CN" altLang="en-US" dirty="0" smtClean="0">
                <a:latin typeface="微软雅黑" pitchFamily="34" charset="-122"/>
                <a:ea typeface="微软雅黑" pitchFamily="34" charset="-122"/>
              </a:rPr>
              <a:t>合拍网主要面向大学生和年轻人的结伴旅行、聚会、约会等需求。合拍网在每个城市都需要一定的用户基数来保障用户的成功邀约。目前根据合拍网实际观察分析，一个城市的注册用户超过</a:t>
            </a:r>
            <a:r>
              <a:rPr lang="en-US" altLang="zh-CN" dirty="0" smtClean="0">
                <a:latin typeface="微软雅黑" pitchFamily="34" charset="-122"/>
                <a:ea typeface="微软雅黑" pitchFamily="34" charset="-122"/>
              </a:rPr>
              <a:t>500</a:t>
            </a:r>
            <a:r>
              <a:rPr lang="zh-CN" altLang="en-US" dirty="0" smtClean="0">
                <a:latin typeface="微软雅黑" pitchFamily="34" charset="-122"/>
                <a:ea typeface="微软雅黑" pitchFamily="34" charset="-122"/>
              </a:rPr>
              <a:t>人，匹配概率在</a:t>
            </a:r>
            <a:r>
              <a:rPr lang="en-US" altLang="zh-CN" dirty="0" smtClean="0">
                <a:latin typeface="微软雅黑" pitchFamily="34" charset="-122"/>
                <a:ea typeface="微软雅黑" pitchFamily="34" charset="-122"/>
              </a:rPr>
              <a:t>50%</a:t>
            </a:r>
            <a:r>
              <a:rPr lang="zh-CN" altLang="en-US" dirty="0" smtClean="0">
                <a:latin typeface="微软雅黑" pitchFamily="34" charset="-122"/>
                <a:ea typeface="微软雅黑" pitchFamily="34" charset="-122"/>
              </a:rPr>
              <a:t>以上；用户超过</a:t>
            </a:r>
            <a:r>
              <a:rPr lang="en-US" altLang="zh-CN" dirty="0" smtClean="0">
                <a:latin typeface="微软雅黑" pitchFamily="34" charset="-122"/>
                <a:ea typeface="微软雅黑" pitchFamily="34" charset="-122"/>
              </a:rPr>
              <a:t>1000</a:t>
            </a:r>
            <a:r>
              <a:rPr lang="zh-CN" altLang="en-US" dirty="0" smtClean="0">
                <a:latin typeface="微软雅黑" pitchFamily="34" charset="-122"/>
                <a:ea typeface="微软雅黑" pitchFamily="34" charset="-122"/>
              </a:rPr>
              <a:t>人，匹配概率在</a:t>
            </a:r>
            <a:r>
              <a:rPr lang="en-US" altLang="zh-CN" dirty="0" smtClean="0">
                <a:latin typeface="微软雅黑" pitchFamily="34" charset="-122"/>
                <a:ea typeface="微软雅黑" pitchFamily="34" charset="-122"/>
              </a:rPr>
              <a:t>80%</a:t>
            </a:r>
            <a:r>
              <a:rPr lang="zh-CN" altLang="en-US" dirty="0" smtClean="0">
                <a:latin typeface="微软雅黑" pitchFamily="34" charset="-122"/>
                <a:ea typeface="微软雅黑" pitchFamily="34" charset="-122"/>
              </a:rPr>
              <a:t>以上；超过</a:t>
            </a:r>
            <a:r>
              <a:rPr lang="en-US" altLang="zh-CN" dirty="0" smtClean="0">
                <a:latin typeface="微软雅黑" pitchFamily="34" charset="-122"/>
                <a:ea typeface="微软雅黑" pitchFamily="34" charset="-122"/>
              </a:rPr>
              <a:t>3000</a:t>
            </a:r>
            <a:r>
              <a:rPr lang="zh-CN" altLang="en-US" dirty="0" smtClean="0">
                <a:latin typeface="微软雅黑" pitchFamily="34" charset="-122"/>
                <a:ea typeface="微软雅黑" pitchFamily="34" charset="-122"/>
              </a:rPr>
              <a:t>人，匹配概率在</a:t>
            </a:r>
            <a:r>
              <a:rPr lang="en-US" altLang="zh-CN" dirty="0" smtClean="0">
                <a:latin typeface="微软雅黑" pitchFamily="34" charset="-122"/>
                <a:ea typeface="微软雅黑" pitchFamily="34" charset="-122"/>
              </a:rPr>
              <a:t>90%</a:t>
            </a:r>
            <a:r>
              <a:rPr lang="zh-CN" altLang="en-US" dirty="0" smtClean="0">
                <a:latin typeface="微软雅黑" pitchFamily="34" charset="-122"/>
                <a:ea typeface="微软雅黑" pitchFamily="34" charset="-122"/>
              </a:rPr>
              <a:t>以上。</a:t>
            </a:r>
            <a:endParaRPr lang="zh-CN" altLang="zh-CN"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fade">
                                      <p:cBhvr>
                                        <p:cTn id="7" dur="1000"/>
                                        <p:tgtEl>
                                          <p:spTgt spid="20483">
                                            <p:txEl>
                                              <p:pRg st="0" end="0"/>
                                            </p:txEl>
                                          </p:spTgt>
                                        </p:tgtEl>
                                      </p:cBhvr>
                                    </p:animEffect>
                                    <p:anim calcmode="lin" valueType="num">
                                      <p:cBhvr>
                                        <p:cTn id="8" dur="1000" fill="hold"/>
                                        <p:tgtEl>
                                          <p:spTgt spid="2048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48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483">
                                            <p:txEl>
                                              <p:pRg st="1" end="1"/>
                                            </p:txEl>
                                          </p:spTgt>
                                        </p:tgtEl>
                                        <p:attrNameLst>
                                          <p:attrName>style.visibility</p:attrName>
                                        </p:attrNameLst>
                                      </p:cBhvr>
                                      <p:to>
                                        <p:strVal val="visible"/>
                                      </p:to>
                                    </p:set>
                                    <p:animEffect transition="in" filter="fade">
                                      <p:cBhvr>
                                        <p:cTn id="12" dur="1000"/>
                                        <p:tgtEl>
                                          <p:spTgt spid="20483">
                                            <p:txEl>
                                              <p:pRg st="1" end="1"/>
                                            </p:txEl>
                                          </p:spTgt>
                                        </p:tgtEl>
                                      </p:cBhvr>
                                    </p:animEffect>
                                    <p:anim calcmode="lin" valueType="num">
                                      <p:cBhvr>
                                        <p:cTn id="13" dur="1000" fill="hold"/>
                                        <p:tgtEl>
                                          <p:spTgt spid="2048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048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483">
                                            <p:txEl>
                                              <p:pRg st="2" end="2"/>
                                            </p:txEl>
                                          </p:spTgt>
                                        </p:tgtEl>
                                        <p:attrNameLst>
                                          <p:attrName>style.visibility</p:attrName>
                                        </p:attrNameLst>
                                      </p:cBhvr>
                                      <p:to>
                                        <p:strVal val="visible"/>
                                      </p:to>
                                    </p:set>
                                    <p:animEffect transition="in" filter="fade">
                                      <p:cBhvr>
                                        <p:cTn id="17" dur="1000"/>
                                        <p:tgtEl>
                                          <p:spTgt spid="20483">
                                            <p:txEl>
                                              <p:pRg st="2" end="2"/>
                                            </p:txEl>
                                          </p:spTgt>
                                        </p:tgtEl>
                                      </p:cBhvr>
                                    </p:animEffect>
                                    <p:anim calcmode="lin" valueType="num">
                                      <p:cBhvr>
                                        <p:cTn id="18" dur="1000" fill="hold"/>
                                        <p:tgtEl>
                                          <p:spTgt spid="2048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048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0483">
                                            <p:txEl>
                                              <p:pRg st="3" end="3"/>
                                            </p:txEl>
                                          </p:spTgt>
                                        </p:tgtEl>
                                        <p:attrNameLst>
                                          <p:attrName>style.visibility</p:attrName>
                                        </p:attrNameLst>
                                      </p:cBhvr>
                                      <p:to>
                                        <p:strVal val="visible"/>
                                      </p:to>
                                    </p:set>
                                    <p:animEffect transition="in" filter="fade">
                                      <p:cBhvr>
                                        <p:cTn id="22" dur="1000"/>
                                        <p:tgtEl>
                                          <p:spTgt spid="20483">
                                            <p:txEl>
                                              <p:pRg st="3" end="3"/>
                                            </p:txEl>
                                          </p:spTgt>
                                        </p:tgtEl>
                                      </p:cBhvr>
                                    </p:animEffect>
                                    <p:anim calcmode="lin" valueType="num">
                                      <p:cBhvr>
                                        <p:cTn id="23" dur="1000" fill="hold"/>
                                        <p:tgtEl>
                                          <p:spTgt spid="2048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048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2" presetClass="entr" presetSubtype="0" fill="hold" nodeType="clickEffect">
                                  <p:stCondLst>
                                    <p:cond delay="0"/>
                                  </p:stCondLst>
                                  <p:childTnLst>
                                    <p:set>
                                      <p:cBhvr>
                                        <p:cTn id="28" dur="1" fill="hold">
                                          <p:stCondLst>
                                            <p:cond delay="0"/>
                                          </p:stCondLst>
                                        </p:cTn>
                                        <p:tgtEl>
                                          <p:spTgt spid="2">
                                            <p:txEl>
                                              <p:pRg st="0" end="0"/>
                                            </p:txEl>
                                          </p:spTgt>
                                        </p:tgtEl>
                                        <p:attrNameLst>
                                          <p:attrName>style.visibility</p:attrName>
                                        </p:attrNameLst>
                                      </p:cBhvr>
                                      <p:to>
                                        <p:strVal val="visible"/>
                                      </p:to>
                                    </p:set>
                                    <p:animScale>
                                      <p:cBhvr>
                                        <p:cTn id="29" dur="1000" decel="50000" fill="hold">
                                          <p:stCondLst>
                                            <p:cond delay="0"/>
                                          </p:stCondLst>
                                        </p:cTn>
                                        <p:tgtEl>
                                          <p:spTgt spid="2">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2">
                                            <p:txEl>
                                              <p:pRg st="0" end="0"/>
                                            </p:txEl>
                                          </p:spTgt>
                                        </p:tgtEl>
                                        <p:attrNameLst>
                                          <p:attrName>ppt_x</p:attrName>
                                          <p:attrName>ppt_y</p:attrName>
                                        </p:attrNameLst>
                                      </p:cBhvr>
                                    </p:animMotion>
                                    <p:animEffect transition="in" filter="fade">
                                      <p:cBhvr>
                                        <p:cTn id="31" dur="1000"/>
                                        <p:tgtEl>
                                          <p:spTgt spid="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
                                            <p:txEl>
                                              <p:pRg st="1" end="1"/>
                                            </p:txEl>
                                          </p:spTgt>
                                        </p:tgtEl>
                                        <p:attrNameLst>
                                          <p:attrName>style.visibility</p:attrName>
                                        </p:attrNameLst>
                                      </p:cBhvr>
                                      <p:to>
                                        <p:strVal val="visible"/>
                                      </p:to>
                                    </p:set>
                                    <p:animEffect transition="in" filter="blinds(horizontal)">
                                      <p:cBhvr>
                                        <p:cTn id="36" dur="500"/>
                                        <p:tgtEl>
                                          <p:spTgt spid="2">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2" presetClass="entr" presetSubtype="0" fill="hold" nodeType="clickEffect">
                                  <p:stCondLst>
                                    <p:cond delay="0"/>
                                  </p:stCondLst>
                                  <p:childTnLst>
                                    <p:set>
                                      <p:cBhvr>
                                        <p:cTn id="40" dur="1" fill="hold">
                                          <p:stCondLst>
                                            <p:cond delay="0"/>
                                          </p:stCondLst>
                                        </p:cTn>
                                        <p:tgtEl>
                                          <p:spTgt spid="2">
                                            <p:txEl>
                                              <p:pRg st="2" end="2"/>
                                            </p:txEl>
                                          </p:spTgt>
                                        </p:tgtEl>
                                        <p:attrNameLst>
                                          <p:attrName>style.visibility</p:attrName>
                                        </p:attrNameLst>
                                      </p:cBhvr>
                                      <p:to>
                                        <p:strVal val="visible"/>
                                      </p:to>
                                    </p:set>
                                    <p:animScale>
                                      <p:cBhvr>
                                        <p:cTn id="41" dur="1000" decel="50000" fill="hold">
                                          <p:stCondLst>
                                            <p:cond delay="0"/>
                                          </p:stCondLst>
                                        </p:cTn>
                                        <p:tgtEl>
                                          <p:spTgt spid="2">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2">
                                            <p:txEl>
                                              <p:pRg st="2" end="2"/>
                                            </p:txEl>
                                          </p:spTgt>
                                        </p:tgtEl>
                                        <p:attrNameLst>
                                          <p:attrName>ppt_x</p:attrName>
                                          <p:attrName>ppt_y</p:attrName>
                                        </p:attrNameLst>
                                      </p:cBhvr>
                                    </p:animMotion>
                                    <p:animEffect transition="in" filter="fade">
                                      <p:cBhvr>
                                        <p:cTn id="43" dur="1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合拍网简介</a:t>
            </a:r>
            <a:endParaRPr lang="zh-CN" altLang="en-US" b="1" dirty="0"/>
          </a:p>
        </p:txBody>
      </p:sp>
      <p:sp>
        <p:nvSpPr>
          <p:cNvPr id="3" name="内容占位符 2"/>
          <p:cNvSpPr>
            <a:spLocks noGrp="1"/>
          </p:cNvSpPr>
          <p:nvPr>
            <p:ph sz="quarter" idx="10"/>
          </p:nvPr>
        </p:nvSpPr>
        <p:spPr>
          <a:xfrm>
            <a:off x="665163" y="1988840"/>
            <a:ext cx="3884252" cy="4150023"/>
          </a:xfrm>
        </p:spPr>
        <p:txBody>
          <a:bodyPr/>
          <a:lstStyle/>
          <a:p>
            <a:r>
              <a:rPr lang="zh-CN" altLang="zh-CN" dirty="0" smtClean="0"/>
              <a:t>合拍</a:t>
            </a:r>
            <a:r>
              <a:rPr lang="zh-CN" altLang="zh-CN" dirty="0"/>
              <a:t>网也像是一个基于兴趣的陌生交友社区，基于兴趣的活动邀约具有相当的粘性，解决陌生人搭讪没有切入点，聊话题没有情境的实际尴尬。一旦形成社区氛围，用户迁移的成本很高。</a:t>
            </a:r>
          </a:p>
          <a:p>
            <a:r>
              <a:rPr lang="zh-CN" altLang="zh-CN" dirty="0"/>
              <a:t>合拍网最大的创新在于将语法习惯、时间、地点、人物、时间作为邀约载体，用实时算法推送邀约，解决活动结伴实效性差、匹配率低、查找搭讪繁琐的问题。</a:t>
            </a:r>
          </a:p>
          <a:p>
            <a:endParaRPr lang="zh-CN" altLang="en-US" dirty="0"/>
          </a:p>
        </p:txBody>
      </p:sp>
      <p:pic>
        <p:nvPicPr>
          <p:cNvPr id="4" name="图片 3"/>
          <p:cNvPicPr/>
          <p:nvPr/>
        </p:nvPicPr>
        <p:blipFill>
          <a:blip r:embed="rId2"/>
          <a:stretch>
            <a:fillRect/>
          </a:stretch>
        </p:blipFill>
        <p:spPr>
          <a:xfrm>
            <a:off x="4549415" y="1288806"/>
            <a:ext cx="7645760" cy="5128525"/>
          </a:xfrm>
          <a:prstGeom prst="rect">
            <a:avLst/>
          </a:prstGeom>
        </p:spPr>
      </p:pic>
    </p:spTree>
    <p:extLst>
      <p:ext uri="{BB962C8B-B14F-4D97-AF65-F5344CB8AC3E}">
        <p14:creationId xmlns:p14="http://schemas.microsoft.com/office/powerpoint/2010/main" val="836665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Scale>
                                      <p:cBhvr>
                                        <p:cTn id="12" dur="1000" decel="50000" fill="hold">
                                          <p:stCondLst>
                                            <p:cond delay="0"/>
                                          </p:stCondLst>
                                        </p:cTn>
                                        <p:tgtEl>
                                          <p:spTgt spid="3">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3">
                                            <p:txEl>
                                              <p:pRg st="0" end="0"/>
                                            </p:txEl>
                                          </p:spTgt>
                                        </p:tgtEl>
                                        <p:attrNameLst>
                                          <p:attrName>ppt_x</p:attrName>
                                          <p:attrName>ppt_y</p:attrName>
                                        </p:attrNameLst>
                                      </p:cBhvr>
                                    </p:animMotion>
                                    <p:animEffect transition="in" filter="fade">
                                      <p:cBhvr>
                                        <p:cTn id="14" dur="1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Scale>
                                      <p:cBhvr>
                                        <p:cTn id="19" dur="1000" decel="50000" fill="hold">
                                          <p:stCondLst>
                                            <p:cond delay="0"/>
                                          </p:stCondLst>
                                        </p:cTn>
                                        <p:tgtEl>
                                          <p:spTgt spid="3">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3">
                                            <p:txEl>
                                              <p:pRg st="1" end="1"/>
                                            </p:txEl>
                                          </p:spTgt>
                                        </p:tgtEl>
                                        <p:attrNameLst>
                                          <p:attrName>ppt_x</p:attrName>
                                          <p:attrName>ppt_y</p:attrName>
                                        </p:attrNameLst>
                                      </p:cBhvr>
                                    </p:animMotion>
                                    <p:animEffect transition="in" filter="fade">
                                      <p:cBhvr>
                                        <p:cTn id="21"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合拍网活动类型</a:t>
            </a:r>
            <a:endParaRPr lang="zh-CN" altLang="en-US" b="1" dirty="0"/>
          </a:p>
        </p:txBody>
      </p:sp>
      <p:sp>
        <p:nvSpPr>
          <p:cNvPr id="3" name="内容占位符 2"/>
          <p:cNvSpPr>
            <a:spLocks noGrp="1"/>
          </p:cNvSpPr>
          <p:nvPr>
            <p:ph sz="quarter" idx="10"/>
          </p:nvPr>
        </p:nvSpPr>
        <p:spPr>
          <a:xfrm>
            <a:off x="732991" y="5579677"/>
            <a:ext cx="10790672" cy="693639"/>
          </a:xfrm>
        </p:spPr>
        <p:txBody>
          <a:bodyPr/>
          <a:lstStyle/>
          <a:p>
            <a:r>
              <a:rPr lang="zh-CN" altLang="zh-CN" dirty="0" smtClean="0"/>
              <a:t>只要</a:t>
            </a:r>
            <a:r>
              <a:rPr lang="zh-CN" altLang="zh-CN" dirty="0"/>
              <a:t>发出一条邀约，</a:t>
            </a:r>
            <a:r>
              <a:rPr lang="en-US" altLang="zh-CN" dirty="0"/>
              <a:t>10</a:t>
            </a:r>
            <a:r>
              <a:rPr lang="zh-CN" altLang="zh-CN" dirty="0"/>
              <a:t>秒之内合拍网为用户推送符合邀请的兴趣用户，可以留言、加为好友、加入私聊、加入圈子等深入了解。</a:t>
            </a:r>
          </a:p>
          <a:p>
            <a:endParaRPr lang="zh-CN" altLang="en-US" dirty="0"/>
          </a:p>
        </p:txBody>
      </p:sp>
      <p:pic>
        <p:nvPicPr>
          <p:cNvPr id="4" name="图片 3"/>
          <p:cNvPicPr/>
          <p:nvPr/>
        </p:nvPicPr>
        <p:blipFill>
          <a:blip r:embed="rId3"/>
          <a:stretch>
            <a:fillRect/>
          </a:stretch>
        </p:blipFill>
        <p:spPr>
          <a:xfrm>
            <a:off x="732991" y="1160748"/>
            <a:ext cx="10621180" cy="4392488"/>
          </a:xfrm>
          <a:prstGeom prst="rect">
            <a:avLst/>
          </a:prstGeom>
        </p:spPr>
      </p:pic>
    </p:spTree>
    <p:extLst>
      <p:ext uri="{BB962C8B-B14F-4D97-AF65-F5344CB8AC3E}">
        <p14:creationId xmlns:p14="http://schemas.microsoft.com/office/powerpoint/2010/main" val="917390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5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extBox 2"/>
          <p:cNvSpPr>
            <a:spLocks noChangeArrowheads="1"/>
          </p:cNvSpPr>
          <p:nvPr/>
        </p:nvSpPr>
        <p:spPr bwMode="auto">
          <a:xfrm>
            <a:off x="10309225" y="6302375"/>
            <a:ext cx="9937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b="1" dirty="0" smtClean="0">
                <a:solidFill>
                  <a:srgbClr val="76B531"/>
                </a:solidFill>
                <a:latin typeface="微软雅黑" pitchFamily="34" charset="-122"/>
                <a:ea typeface="微软雅黑" pitchFamily="34" charset="-122"/>
                <a:sym typeface="微软雅黑" pitchFamily="34" charset="-122"/>
              </a:rPr>
              <a:t>PART III</a:t>
            </a:r>
            <a:endParaRPr lang="zh-CN" dirty="0"/>
          </a:p>
        </p:txBody>
      </p:sp>
      <p:sp>
        <p:nvSpPr>
          <p:cNvPr id="27652" name="直接连接符 3"/>
          <p:cNvSpPr>
            <a:spLocks noChangeShapeType="1"/>
          </p:cNvSpPr>
          <p:nvPr/>
        </p:nvSpPr>
        <p:spPr bwMode="auto">
          <a:xfrm>
            <a:off x="9553575" y="6470650"/>
            <a:ext cx="649288" cy="1588"/>
          </a:xfrm>
          <a:prstGeom prst="line">
            <a:avLst/>
          </a:prstGeom>
          <a:noFill/>
          <a:ln w="9525">
            <a:solidFill>
              <a:srgbClr val="9BBB5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3" name="直接连接符 4"/>
          <p:cNvSpPr>
            <a:spLocks noChangeShapeType="1"/>
          </p:cNvSpPr>
          <p:nvPr/>
        </p:nvSpPr>
        <p:spPr bwMode="auto">
          <a:xfrm>
            <a:off x="11218863" y="6470650"/>
            <a:ext cx="647700" cy="1588"/>
          </a:xfrm>
          <a:prstGeom prst="line">
            <a:avLst/>
          </a:prstGeom>
          <a:noFill/>
          <a:ln w="9525">
            <a:solidFill>
              <a:srgbClr val="9BBB5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42" name="直接连接符 7"/>
          <p:cNvSpPr>
            <a:spLocks noChangeShapeType="1"/>
          </p:cNvSpPr>
          <p:nvPr/>
        </p:nvSpPr>
        <p:spPr bwMode="auto">
          <a:xfrm>
            <a:off x="7897813" y="3238500"/>
            <a:ext cx="4297362" cy="1588"/>
          </a:xfrm>
          <a:prstGeom prst="line">
            <a:avLst/>
          </a:prstGeom>
          <a:noFill/>
          <a:ln w="9525">
            <a:solidFill>
              <a:srgbClr val="9BBB5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43" name="TextBox 8"/>
          <p:cNvSpPr>
            <a:spLocks noChangeArrowheads="1"/>
          </p:cNvSpPr>
          <p:nvPr/>
        </p:nvSpPr>
        <p:spPr bwMode="auto">
          <a:xfrm>
            <a:off x="9331325" y="2476500"/>
            <a:ext cx="22113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000" b="1">
                <a:solidFill>
                  <a:srgbClr val="78B832"/>
                </a:solidFill>
                <a:latin typeface="微软雅黑" pitchFamily="34" charset="-122"/>
                <a:ea typeface="微软雅黑" pitchFamily="34" charset="-122"/>
                <a:sym typeface="微软雅黑" pitchFamily="34" charset="-122"/>
              </a:rPr>
              <a:t>Jing.FM</a:t>
            </a:r>
            <a:endParaRPr lang="zh-CN" altLang="en-US"/>
          </a:p>
        </p:txBody>
      </p:sp>
      <p:sp>
        <p:nvSpPr>
          <p:cNvPr id="39944" name="矩形 10"/>
          <p:cNvSpPr>
            <a:spLocks noChangeArrowheads="1"/>
          </p:cNvSpPr>
          <p:nvPr/>
        </p:nvSpPr>
        <p:spPr bwMode="auto">
          <a:xfrm>
            <a:off x="7897813" y="3709069"/>
            <a:ext cx="3960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zh-CN" dirty="0" smtClean="0">
                <a:solidFill>
                  <a:srgbClr val="7F7F7F"/>
                </a:solidFill>
                <a:latin typeface="微软雅黑" pitchFamily="34" charset="-122"/>
                <a:ea typeface="微软雅黑" pitchFamily="34" charset="-122"/>
                <a:sym typeface="微软雅黑" pitchFamily="34" charset="-122"/>
              </a:rPr>
              <a:t>--Jing.FM</a:t>
            </a:r>
            <a:r>
              <a:rPr lang="zh-CN" altLang="en-US" dirty="0" smtClean="0">
                <a:solidFill>
                  <a:srgbClr val="7F7F7F"/>
                </a:solidFill>
                <a:latin typeface="微软雅黑" pitchFamily="34" charset="-122"/>
                <a:ea typeface="微软雅黑" pitchFamily="34" charset="-122"/>
                <a:sym typeface="微软雅黑" pitchFamily="34" charset="-122"/>
              </a:rPr>
              <a:t>初衷    </a:t>
            </a:r>
            <a:endParaRPr lang="zh-CN" altLang="en-US" dirty="0"/>
          </a:p>
        </p:txBody>
      </p:sp>
      <p:sp>
        <p:nvSpPr>
          <p:cNvPr id="39945" name="矩形 11"/>
          <p:cNvSpPr>
            <a:spLocks noChangeArrowheads="1"/>
          </p:cNvSpPr>
          <p:nvPr/>
        </p:nvSpPr>
        <p:spPr bwMode="auto">
          <a:xfrm>
            <a:off x="7897813" y="4188494"/>
            <a:ext cx="3960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zh-CN" dirty="0">
                <a:solidFill>
                  <a:srgbClr val="7F7F7F"/>
                </a:solidFill>
                <a:latin typeface="微软雅黑" pitchFamily="34" charset="-122"/>
                <a:ea typeface="微软雅黑" pitchFamily="34" charset="-122"/>
                <a:sym typeface="微软雅黑" pitchFamily="34" charset="-122"/>
              </a:rPr>
              <a:t>-- </a:t>
            </a:r>
            <a:r>
              <a:rPr lang="en-US" altLang="zh-CN" dirty="0" smtClean="0">
                <a:solidFill>
                  <a:srgbClr val="7F7F7F"/>
                </a:solidFill>
                <a:latin typeface="微软雅黑" pitchFamily="34" charset="-122"/>
                <a:ea typeface="微软雅黑" pitchFamily="34" charset="-122"/>
                <a:sym typeface="微软雅黑" pitchFamily="34" charset="-122"/>
              </a:rPr>
              <a:t>Jing.FM</a:t>
            </a:r>
            <a:r>
              <a:rPr lang="zh-CN" altLang="en-US" dirty="0" smtClean="0">
                <a:solidFill>
                  <a:srgbClr val="7F7F7F"/>
                </a:solidFill>
                <a:latin typeface="微软雅黑" pitchFamily="34" charset="-122"/>
                <a:ea typeface="微软雅黑" pitchFamily="34" charset="-122"/>
                <a:sym typeface="微软雅黑" pitchFamily="34" charset="-122"/>
              </a:rPr>
              <a:t>概述</a:t>
            </a:r>
            <a:endParaRPr lang="zh-CN" altLang="en-US" dirty="0"/>
          </a:p>
        </p:txBody>
      </p:sp>
      <p:sp>
        <p:nvSpPr>
          <p:cNvPr id="39946" name="矩形 12"/>
          <p:cNvSpPr>
            <a:spLocks noChangeArrowheads="1"/>
          </p:cNvSpPr>
          <p:nvPr/>
        </p:nvSpPr>
        <p:spPr bwMode="auto">
          <a:xfrm>
            <a:off x="7897813" y="4667919"/>
            <a:ext cx="3960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zh-CN" dirty="0">
                <a:solidFill>
                  <a:srgbClr val="7F7F7F"/>
                </a:solidFill>
                <a:latin typeface="微软雅黑" pitchFamily="34" charset="-122"/>
                <a:ea typeface="微软雅黑" pitchFamily="34" charset="-122"/>
                <a:sym typeface="微软雅黑" pitchFamily="34" charset="-122"/>
              </a:rPr>
              <a:t>-- </a:t>
            </a:r>
            <a:r>
              <a:rPr lang="en-US" altLang="zh-CN" dirty="0" smtClean="0">
                <a:solidFill>
                  <a:srgbClr val="7F7F7F"/>
                </a:solidFill>
                <a:latin typeface="微软雅黑" pitchFamily="34" charset="-122"/>
                <a:ea typeface="微软雅黑" pitchFamily="34" charset="-122"/>
                <a:sym typeface="微软雅黑" pitchFamily="34" charset="-122"/>
              </a:rPr>
              <a:t>Jing.FM</a:t>
            </a:r>
            <a:r>
              <a:rPr lang="zh-CN" altLang="en-US" dirty="0" smtClean="0">
                <a:solidFill>
                  <a:srgbClr val="7F7F7F"/>
                </a:solidFill>
                <a:latin typeface="微软雅黑" pitchFamily="34" charset="-122"/>
                <a:ea typeface="微软雅黑" pitchFamily="34" charset="-122"/>
                <a:sym typeface="微软雅黑" pitchFamily="34" charset="-122"/>
              </a:rPr>
              <a:t>功能</a:t>
            </a:r>
            <a:endParaRPr lang="zh-CN" altLang="en-US" dirty="0"/>
          </a:p>
        </p:txBody>
      </p:sp>
      <p:sp>
        <p:nvSpPr>
          <p:cNvPr id="39947" name="矩形 13"/>
          <p:cNvSpPr>
            <a:spLocks noChangeArrowheads="1"/>
          </p:cNvSpPr>
          <p:nvPr/>
        </p:nvSpPr>
        <p:spPr bwMode="auto">
          <a:xfrm>
            <a:off x="7897813" y="5147344"/>
            <a:ext cx="3960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zh-CN" dirty="0">
                <a:solidFill>
                  <a:srgbClr val="7F7F7F"/>
                </a:solidFill>
                <a:latin typeface="微软雅黑" pitchFamily="34" charset="-122"/>
                <a:ea typeface="微软雅黑" pitchFamily="34" charset="-122"/>
                <a:sym typeface="微软雅黑" pitchFamily="34" charset="-122"/>
              </a:rPr>
              <a:t>-- </a:t>
            </a:r>
            <a:r>
              <a:rPr lang="en-US" altLang="zh-CN" dirty="0" smtClean="0">
                <a:solidFill>
                  <a:srgbClr val="7F7F7F"/>
                </a:solidFill>
                <a:latin typeface="微软雅黑" pitchFamily="34" charset="-122"/>
                <a:ea typeface="微软雅黑" pitchFamily="34" charset="-122"/>
                <a:sym typeface="微软雅黑" pitchFamily="34" charset="-122"/>
              </a:rPr>
              <a:t>Jing.FM</a:t>
            </a:r>
            <a:r>
              <a:rPr lang="zh-CN" altLang="en-US" dirty="0" smtClean="0">
                <a:solidFill>
                  <a:srgbClr val="7F7F7F"/>
                </a:solidFill>
                <a:latin typeface="微软雅黑" pitchFamily="34" charset="-122"/>
                <a:ea typeface="微软雅黑" pitchFamily="34" charset="-122"/>
                <a:sym typeface="微软雅黑" pitchFamily="34" charset="-122"/>
              </a:rPr>
              <a:t>创新点</a:t>
            </a:r>
            <a:endParaRPr lang="zh-CN" altLang="en-US"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9943"/>
                                        </p:tgtEl>
                                        <p:attrNameLst>
                                          <p:attrName>style.visibility</p:attrName>
                                        </p:attrNameLst>
                                      </p:cBhvr>
                                      <p:to>
                                        <p:strVal val="visible"/>
                                      </p:to>
                                    </p:set>
                                    <p:animEffect>
                                      <p:cBhvr>
                                        <p:cTn id="7" dur="500"/>
                                        <p:tgtEl>
                                          <p:spTgt spid="39943"/>
                                        </p:tgtEl>
                                      </p:cBhvr>
                                    </p:animEffect>
                                  </p:childTnLst>
                                </p:cTn>
                              </p:par>
                              <p:par>
                                <p:cTn id="8" presetID="63" presetClass="path" presetSubtype="0" accel="50000" fill="hold" grpId="1" nodeType="withEffect">
                                  <p:stCondLst>
                                    <p:cond delay="200"/>
                                  </p:stCondLst>
                                  <p:childTnLst>
                                    <p:animMotion origin="layout" path="M -0.87926 -3.44126E-6 L -4.00989E-6 -3.44126E-6 " pathEditMode="relative" rAng="0" ptsTypes="AA">
                                      <p:cBhvr>
                                        <p:cTn id="9" dur="500" fill="hold"/>
                                        <p:tgtEl>
                                          <p:spTgt spid="39943"/>
                                        </p:tgtEl>
                                        <p:attrNameLst>
                                          <p:attrName>ppt_x,ppt_y</p:attrName>
                                        </p:attrNameLst>
                                      </p:cBhvr>
                                      <p:rCtr x="4396300" y="0"/>
                                    </p:animMotion>
                                  </p:childTnLst>
                                </p:cTn>
                              </p:par>
                              <p:par>
                                <p:cTn id="10" presetID="10" presetClass="entr" presetSubtype="0" fill="hold" grpId="0" nodeType="withEffect">
                                  <p:stCondLst>
                                    <p:cond delay="400"/>
                                  </p:stCondLst>
                                  <p:childTnLst>
                                    <p:set>
                                      <p:cBhvr>
                                        <p:cTn id="11" dur="1" fill="hold">
                                          <p:stCondLst>
                                            <p:cond delay="0"/>
                                          </p:stCondLst>
                                        </p:cTn>
                                        <p:tgtEl>
                                          <p:spTgt spid="39942"/>
                                        </p:tgtEl>
                                        <p:attrNameLst>
                                          <p:attrName>style.visibility</p:attrName>
                                        </p:attrNameLst>
                                      </p:cBhvr>
                                      <p:to>
                                        <p:strVal val="visible"/>
                                      </p:to>
                                    </p:set>
                                    <p:animEffect>
                                      <p:cBhvr>
                                        <p:cTn id="12" dur="500"/>
                                        <p:tgtEl>
                                          <p:spTgt spid="39942"/>
                                        </p:tgtEl>
                                      </p:cBhvr>
                                    </p:animEffect>
                                  </p:childTnLst>
                                </p:cTn>
                              </p:par>
                              <p:par>
                                <p:cTn id="13" presetID="63" presetClass="path" presetSubtype="0" accel="50000" fill="hold" grpId="1" nodeType="withEffect">
                                  <p:stCondLst>
                                    <p:cond delay="400"/>
                                  </p:stCondLst>
                                  <p:childTnLst>
                                    <p:animMotion origin="layout" path="M -0.87926 -3.44126E-6 L -4.00989E-6 -3.44126E-6 " pathEditMode="relative" rAng="0" ptsTypes="AA">
                                      <p:cBhvr>
                                        <p:cTn id="14" dur="500" fill="hold"/>
                                        <p:tgtEl>
                                          <p:spTgt spid="39942"/>
                                        </p:tgtEl>
                                        <p:attrNameLst>
                                          <p:attrName>ppt_x,ppt_y</p:attrName>
                                        </p:attrNameLst>
                                      </p:cBhvr>
                                      <p:rCtr x="4396300" y="0"/>
                                    </p:animMotion>
                                  </p:childTnLst>
                                </p:cTn>
                              </p:par>
                            </p:childTnLst>
                          </p:cTn>
                        </p:par>
                        <p:par>
                          <p:cTn id="15" fill="hold" nodeType="afterGroup">
                            <p:stCondLst>
                              <p:cond delay="900"/>
                            </p:stCondLst>
                            <p:childTnLst>
                              <p:par>
                                <p:cTn id="16" presetID="52" presetClass="entr" presetSubtype="0" fill="hold" grpId="0" nodeType="afterEffect">
                                  <p:stCondLst>
                                    <p:cond delay="0"/>
                                  </p:stCondLst>
                                  <p:childTnLst>
                                    <p:set>
                                      <p:cBhvr>
                                        <p:cTn id="17" dur="1" fill="hold">
                                          <p:stCondLst>
                                            <p:cond delay="0"/>
                                          </p:stCondLst>
                                        </p:cTn>
                                        <p:tgtEl>
                                          <p:spTgt spid="39944"/>
                                        </p:tgtEl>
                                        <p:attrNameLst>
                                          <p:attrName>style.visibility</p:attrName>
                                        </p:attrNameLst>
                                      </p:cBhvr>
                                      <p:to>
                                        <p:strVal val="visible"/>
                                      </p:to>
                                    </p:set>
                                    <p:animScale>
                                      <p:cBhvr>
                                        <p:cTn id="18" dur="1000" decel="50000" fill="hold">
                                          <p:stCondLst>
                                            <p:cond delay="0"/>
                                          </p:stCondLst>
                                        </p:cTn>
                                        <p:tgtEl>
                                          <p:spTgt spid="3994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9" dur="1000" decel="50000" fill="hold">
                                          <p:stCondLst>
                                            <p:cond delay="0"/>
                                          </p:stCondLst>
                                        </p:cTn>
                                        <p:tgtEl>
                                          <p:spTgt spid="39944"/>
                                        </p:tgtEl>
                                        <p:attrNameLst>
                                          <p:attrName>ppt_x,ppt_y</p:attrName>
                                        </p:attrNameLst>
                                      </p:cBhvr>
                                      <p:rCtr x="0" y="0"/>
                                    </p:animMotion>
                                    <p:animEffect>
                                      <p:cBhvr>
                                        <p:cTn id="20" dur="1000"/>
                                        <p:tgtEl>
                                          <p:spTgt spid="39944"/>
                                        </p:tgtEl>
                                      </p:cBhvr>
                                    </p:animEffect>
                                  </p:childTnLst>
                                </p:cTn>
                              </p:par>
                              <p:par>
                                <p:cTn id="21" presetID="52" presetClass="entr" presetSubtype="0" fill="hold" grpId="0" nodeType="withEffect">
                                  <p:stCondLst>
                                    <p:cond delay="200"/>
                                  </p:stCondLst>
                                  <p:iterate type="lt">
                                    <p:tmAbs val="0"/>
                                  </p:iterate>
                                  <p:childTnLst>
                                    <p:set>
                                      <p:cBhvr>
                                        <p:cTn id="22" dur="1" fill="hold">
                                          <p:stCondLst>
                                            <p:cond delay="0"/>
                                          </p:stCondLst>
                                        </p:cTn>
                                        <p:tgtEl>
                                          <p:spTgt spid="39945"/>
                                        </p:tgtEl>
                                        <p:attrNameLst>
                                          <p:attrName>style.visibility</p:attrName>
                                        </p:attrNameLst>
                                      </p:cBhvr>
                                      <p:to>
                                        <p:strVal val="visible"/>
                                      </p:to>
                                    </p:set>
                                    <p:animScale>
                                      <p:cBhvr>
                                        <p:cTn id="23" dur="1000" decel="50000" fill="hold">
                                          <p:stCondLst>
                                            <p:cond delay="0"/>
                                          </p:stCondLst>
                                        </p:cTn>
                                        <p:tgtEl>
                                          <p:spTgt spid="399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4" dur="1000" decel="50000" fill="hold">
                                          <p:stCondLst>
                                            <p:cond delay="0"/>
                                          </p:stCondLst>
                                        </p:cTn>
                                        <p:tgtEl>
                                          <p:spTgt spid="39945"/>
                                        </p:tgtEl>
                                        <p:attrNameLst>
                                          <p:attrName>ppt_x,ppt_y</p:attrName>
                                        </p:attrNameLst>
                                      </p:cBhvr>
                                      <p:rCtr x="0" y="0"/>
                                    </p:animMotion>
                                    <p:animEffect>
                                      <p:cBhvr>
                                        <p:cTn id="25" dur="1000"/>
                                        <p:tgtEl>
                                          <p:spTgt spid="39945"/>
                                        </p:tgtEl>
                                      </p:cBhvr>
                                    </p:animEffect>
                                  </p:childTnLst>
                                </p:cTn>
                              </p:par>
                              <p:par>
                                <p:cTn id="26" presetID="52" presetClass="entr" presetSubtype="0" fill="hold" grpId="0" nodeType="withEffect">
                                  <p:stCondLst>
                                    <p:cond delay="400"/>
                                  </p:stCondLst>
                                  <p:iterate type="lt">
                                    <p:tmAbs val="0"/>
                                  </p:iterate>
                                  <p:childTnLst>
                                    <p:set>
                                      <p:cBhvr>
                                        <p:cTn id="27" dur="1" fill="hold">
                                          <p:stCondLst>
                                            <p:cond delay="0"/>
                                          </p:stCondLst>
                                        </p:cTn>
                                        <p:tgtEl>
                                          <p:spTgt spid="39946"/>
                                        </p:tgtEl>
                                        <p:attrNameLst>
                                          <p:attrName>style.visibility</p:attrName>
                                        </p:attrNameLst>
                                      </p:cBhvr>
                                      <p:to>
                                        <p:strVal val="visible"/>
                                      </p:to>
                                    </p:set>
                                    <p:animScale>
                                      <p:cBhvr>
                                        <p:cTn id="28" dur="1000" decel="50000" fill="hold">
                                          <p:stCondLst>
                                            <p:cond delay="0"/>
                                          </p:stCondLst>
                                        </p:cTn>
                                        <p:tgtEl>
                                          <p:spTgt spid="399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9" dur="1000" decel="50000" fill="hold">
                                          <p:stCondLst>
                                            <p:cond delay="0"/>
                                          </p:stCondLst>
                                        </p:cTn>
                                        <p:tgtEl>
                                          <p:spTgt spid="39946"/>
                                        </p:tgtEl>
                                        <p:attrNameLst>
                                          <p:attrName>ppt_x,ppt_y</p:attrName>
                                        </p:attrNameLst>
                                      </p:cBhvr>
                                      <p:rCtr x="0" y="0"/>
                                    </p:animMotion>
                                    <p:animEffect>
                                      <p:cBhvr>
                                        <p:cTn id="30" dur="1000"/>
                                        <p:tgtEl>
                                          <p:spTgt spid="39946"/>
                                        </p:tgtEl>
                                      </p:cBhvr>
                                    </p:animEffect>
                                  </p:childTnLst>
                                </p:cTn>
                              </p:par>
                              <p:par>
                                <p:cTn id="31" presetID="52" presetClass="entr" presetSubtype="0" fill="hold" grpId="0" nodeType="withEffect">
                                  <p:stCondLst>
                                    <p:cond delay="600"/>
                                  </p:stCondLst>
                                  <p:iterate type="lt">
                                    <p:tmAbs val="0"/>
                                  </p:iterate>
                                  <p:childTnLst>
                                    <p:set>
                                      <p:cBhvr>
                                        <p:cTn id="32" dur="1" fill="hold">
                                          <p:stCondLst>
                                            <p:cond delay="0"/>
                                          </p:stCondLst>
                                        </p:cTn>
                                        <p:tgtEl>
                                          <p:spTgt spid="39947"/>
                                        </p:tgtEl>
                                        <p:attrNameLst>
                                          <p:attrName>style.visibility</p:attrName>
                                        </p:attrNameLst>
                                      </p:cBhvr>
                                      <p:to>
                                        <p:strVal val="visible"/>
                                      </p:to>
                                    </p:set>
                                    <p:animScale>
                                      <p:cBhvr>
                                        <p:cTn id="33" dur="1000" decel="50000" fill="hold">
                                          <p:stCondLst>
                                            <p:cond delay="0"/>
                                          </p:stCondLst>
                                        </p:cTn>
                                        <p:tgtEl>
                                          <p:spTgt spid="399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4" dur="1000" decel="50000" fill="hold">
                                          <p:stCondLst>
                                            <p:cond delay="0"/>
                                          </p:stCondLst>
                                        </p:cTn>
                                        <p:tgtEl>
                                          <p:spTgt spid="39947"/>
                                        </p:tgtEl>
                                        <p:attrNameLst>
                                          <p:attrName>ppt_x,ppt_y</p:attrName>
                                        </p:attrNameLst>
                                      </p:cBhvr>
                                      <p:rCtr x="0" y="0"/>
                                    </p:animMotion>
                                    <p:animEffect>
                                      <p:cBhvr>
                                        <p:cTn id="35" dur="1000"/>
                                        <p:tgtEl>
                                          <p:spTgt spid="39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animBg="1"/>
      <p:bldP spid="39942" grpId="1" animBg="1"/>
      <p:bldP spid="39943" grpId="0" bldLvl="0" autoUpdateAnimBg="0"/>
      <p:bldP spid="39943" grpId="1" bldLvl="0" autoUpdateAnimBg="0"/>
      <p:bldP spid="39944" grpId="0" bldLvl="0" autoUpdateAnimBg="0"/>
      <p:bldP spid="39945" grpId="0" bldLvl="0" autoUpdateAnimBg="0"/>
      <p:bldP spid="39946" grpId="0" bldLvl="0" autoUpdateAnimBg="0"/>
      <p:bldP spid="39947" grpId="0" bldLvl="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3"/>
          <p:cNvPicPr>
            <a:picLocks noChangeAspect="1" noChangeArrowheads="1"/>
          </p:cNvPicPr>
          <p:nvPr/>
        </p:nvPicPr>
        <p:blipFill>
          <a:blip r:embed="rId3">
            <a:extLst>
              <a:ext uri="{28A0092B-C50C-407E-A947-70E740481C1C}">
                <a14:useLocalDpi xmlns:a14="http://schemas.microsoft.com/office/drawing/2010/main" val="0"/>
              </a:ext>
            </a:extLst>
          </a:blip>
          <a:srcRect l="1102"/>
          <a:stretch>
            <a:fillRect/>
          </a:stretch>
        </p:blipFill>
        <p:spPr bwMode="auto">
          <a:xfrm>
            <a:off x="0" y="0"/>
            <a:ext cx="12195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4"/>
          <p:cNvPicPr>
            <a:picLocks noChangeAspect="1" noChangeArrowheads="1"/>
          </p:cNvPicPr>
          <p:nvPr/>
        </p:nvPicPr>
        <p:blipFill>
          <a:blip r:embed="rId4">
            <a:extLst>
              <a:ext uri="{28A0092B-C50C-407E-A947-70E740481C1C}">
                <a14:useLocalDpi xmlns:a14="http://schemas.microsoft.com/office/drawing/2010/main" val="0"/>
              </a:ext>
            </a:extLst>
          </a:blip>
          <a:srcRect t="394" b="902"/>
          <a:stretch>
            <a:fillRect/>
          </a:stretch>
        </p:blipFill>
        <p:spPr bwMode="auto">
          <a:xfrm>
            <a:off x="1273175" y="0"/>
            <a:ext cx="533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TextBox 3"/>
          <p:cNvSpPr>
            <a:spLocks noChangeArrowheads="1"/>
          </p:cNvSpPr>
          <p:nvPr/>
        </p:nvSpPr>
        <p:spPr bwMode="auto">
          <a:xfrm>
            <a:off x="10309225" y="6302375"/>
            <a:ext cx="800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sz="1600" b="1">
                <a:solidFill>
                  <a:srgbClr val="EFEFEF"/>
                </a:solidFill>
                <a:latin typeface="微软雅黑" pitchFamily="34" charset="-122"/>
                <a:ea typeface="微软雅黑" pitchFamily="34" charset="-122"/>
                <a:sym typeface="微软雅黑" pitchFamily="34" charset="-122"/>
              </a:rPr>
              <a:t>目录页</a:t>
            </a:r>
            <a:endParaRPr lang="zh-CN"/>
          </a:p>
        </p:txBody>
      </p:sp>
      <p:sp>
        <p:nvSpPr>
          <p:cNvPr id="4101" name="直接连接符 5"/>
          <p:cNvSpPr>
            <a:spLocks noChangeShapeType="1"/>
          </p:cNvSpPr>
          <p:nvPr/>
        </p:nvSpPr>
        <p:spPr bwMode="auto">
          <a:xfrm>
            <a:off x="9553575" y="6470650"/>
            <a:ext cx="649288" cy="1588"/>
          </a:xfrm>
          <a:prstGeom prst="line">
            <a:avLst/>
          </a:prstGeom>
          <a:noFill/>
          <a:ln w="9525" cap="flat" cmpd="sng">
            <a:solidFill>
              <a:srgbClr val="BFBFB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2" name="直接连接符 6"/>
          <p:cNvSpPr>
            <a:spLocks noChangeShapeType="1"/>
          </p:cNvSpPr>
          <p:nvPr/>
        </p:nvSpPr>
        <p:spPr bwMode="auto">
          <a:xfrm>
            <a:off x="11218863" y="6470650"/>
            <a:ext cx="647700" cy="1588"/>
          </a:xfrm>
          <a:prstGeom prst="line">
            <a:avLst/>
          </a:prstGeom>
          <a:noFill/>
          <a:ln w="9525" cap="flat" cmpd="sng">
            <a:solidFill>
              <a:srgbClr val="BFBFBF"/>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103" name="Picture 9"/>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789863" y="1592263"/>
            <a:ext cx="3600450" cy="360045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6"/>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702175" y="2849752"/>
            <a:ext cx="3519647" cy="3567559"/>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b="27716"/>
          <a:stretch/>
        </p:blipFill>
        <p:spPr bwMode="auto">
          <a:xfrm>
            <a:off x="2221194" y="729863"/>
            <a:ext cx="3576073" cy="3417074"/>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 name="Oval 9"/>
          <p:cNvSpPr>
            <a:spLocks noChangeAspect="1" noChangeArrowheads="1"/>
          </p:cNvSpPr>
          <p:nvPr/>
        </p:nvSpPr>
        <p:spPr bwMode="auto">
          <a:xfrm>
            <a:off x="2389188" y="819150"/>
            <a:ext cx="3240087" cy="3238500"/>
          </a:xfrm>
          <a:custGeom>
            <a:avLst/>
            <a:gdLst>
              <a:gd name="G0" fmla="+- 1465 0 0"/>
              <a:gd name="G1" fmla="+- 21600 0 1465"/>
              <a:gd name="G2" fmla="+- 21600 0 146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465" y="10800"/>
                </a:moveTo>
                <a:cubicBezTo>
                  <a:pt x="1465" y="15956"/>
                  <a:pt x="5644" y="20135"/>
                  <a:pt x="10800" y="20135"/>
                </a:cubicBezTo>
                <a:cubicBezTo>
                  <a:pt x="15956" y="20135"/>
                  <a:pt x="20135" y="15956"/>
                  <a:pt x="20135" y="10800"/>
                </a:cubicBezTo>
                <a:cubicBezTo>
                  <a:pt x="20135" y="5644"/>
                  <a:pt x="15956" y="1465"/>
                  <a:pt x="10800" y="1465"/>
                </a:cubicBezTo>
                <a:cubicBezTo>
                  <a:pt x="5644" y="1465"/>
                  <a:pt x="1465" y="5644"/>
                  <a:pt x="1465" y="10800"/>
                </a:cubicBezTo>
                <a:close/>
              </a:path>
            </a:pathLst>
          </a:custGeom>
          <a:solidFill>
            <a:srgbClr val="FFFFFF">
              <a:alpha val="39999"/>
            </a:srgbClr>
          </a:solidFill>
          <a:ln>
            <a:noFill/>
          </a:ln>
          <a:extLst>
            <a:ext uri="{91240B29-F687-4F45-9708-019B960494DF}">
              <a14:hiddenLine xmlns:a14="http://schemas.microsoft.com/office/drawing/2010/main" w="19050" cap="flat" cmpd="sng">
                <a:solidFill>
                  <a:srgbClr val="000000"/>
                </a:solidFill>
                <a:round/>
                <a:headEnd/>
                <a:tailEnd/>
              </a14:hiddenLine>
            </a:ext>
          </a:extLst>
        </p:spPr>
        <p:txBody>
          <a:bodyPr anchor="ctr"/>
          <a:lstStyle/>
          <a:p>
            <a:pPr marL="0" lvl="2" algn="ctr" fontAlgn="ctr">
              <a:buClr>
                <a:srgbClr val="FF0000"/>
              </a:buClr>
              <a:buSzPct val="70000"/>
              <a:tabLst>
                <a:tab pos="136525" algn="l"/>
              </a:tabLst>
            </a:pPr>
            <a:endParaRPr lang="zh-CN" altLang="zh-CN" b="1" i="1">
              <a:solidFill>
                <a:srgbClr val="FFFFFF"/>
              </a:solidFill>
              <a:latin typeface="Calibri" pitchFamily="34" charset="0"/>
              <a:sym typeface="宋体" pitchFamily="2" charset="-122"/>
            </a:endParaRPr>
          </a:p>
        </p:txBody>
      </p:sp>
      <p:sp>
        <p:nvSpPr>
          <p:cNvPr id="4107" name="Oval 9"/>
          <p:cNvSpPr>
            <a:spLocks noChangeAspect="1" noChangeArrowheads="1"/>
          </p:cNvSpPr>
          <p:nvPr/>
        </p:nvSpPr>
        <p:spPr bwMode="auto">
          <a:xfrm>
            <a:off x="4881563" y="2946400"/>
            <a:ext cx="3240087" cy="3240088"/>
          </a:xfrm>
          <a:custGeom>
            <a:avLst/>
            <a:gdLst>
              <a:gd name="G0" fmla="+- 1465 0 0"/>
              <a:gd name="G1" fmla="+- 21600 0 1465"/>
              <a:gd name="G2" fmla="+- 21600 0 146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465" y="10800"/>
                </a:moveTo>
                <a:cubicBezTo>
                  <a:pt x="1465" y="15956"/>
                  <a:pt x="5644" y="20135"/>
                  <a:pt x="10800" y="20135"/>
                </a:cubicBezTo>
                <a:cubicBezTo>
                  <a:pt x="15956" y="20135"/>
                  <a:pt x="20135" y="15956"/>
                  <a:pt x="20135" y="10800"/>
                </a:cubicBezTo>
                <a:cubicBezTo>
                  <a:pt x="20135" y="5644"/>
                  <a:pt x="15956" y="1465"/>
                  <a:pt x="10800" y="1465"/>
                </a:cubicBezTo>
                <a:cubicBezTo>
                  <a:pt x="5644" y="1465"/>
                  <a:pt x="1465" y="5644"/>
                  <a:pt x="1465" y="10800"/>
                </a:cubicBezTo>
                <a:close/>
              </a:path>
            </a:pathLst>
          </a:custGeom>
          <a:solidFill>
            <a:srgbClr val="FFFFFF">
              <a:alpha val="39999"/>
            </a:srgbClr>
          </a:solidFill>
          <a:ln>
            <a:noFill/>
          </a:ln>
          <a:extLst>
            <a:ext uri="{91240B29-F687-4F45-9708-019B960494DF}">
              <a14:hiddenLine xmlns:a14="http://schemas.microsoft.com/office/drawing/2010/main" w="19050" cap="flat" cmpd="sng">
                <a:solidFill>
                  <a:srgbClr val="000000"/>
                </a:solidFill>
                <a:round/>
                <a:headEnd/>
                <a:tailEnd/>
              </a14:hiddenLine>
            </a:ext>
          </a:extLst>
        </p:spPr>
        <p:txBody>
          <a:bodyPr anchor="ctr"/>
          <a:lstStyle/>
          <a:p>
            <a:pPr marL="0" lvl="2" algn="ctr" fontAlgn="ctr">
              <a:buClr>
                <a:srgbClr val="FF0000"/>
              </a:buClr>
              <a:buSzPct val="70000"/>
              <a:tabLst>
                <a:tab pos="136525" algn="l"/>
              </a:tabLst>
            </a:pPr>
            <a:endParaRPr lang="zh-CN" altLang="zh-CN" b="1" i="1">
              <a:solidFill>
                <a:srgbClr val="FFFFFF"/>
              </a:solidFill>
              <a:latin typeface="Calibri" pitchFamily="34" charset="0"/>
              <a:sym typeface="宋体" pitchFamily="2" charset="-122"/>
            </a:endParaRPr>
          </a:p>
        </p:txBody>
      </p:sp>
      <p:sp>
        <p:nvSpPr>
          <p:cNvPr id="4108" name="Oval 9"/>
          <p:cNvSpPr>
            <a:spLocks noChangeAspect="1" noChangeArrowheads="1"/>
          </p:cNvSpPr>
          <p:nvPr/>
        </p:nvSpPr>
        <p:spPr bwMode="auto">
          <a:xfrm>
            <a:off x="7969250" y="1773238"/>
            <a:ext cx="3240088" cy="3240087"/>
          </a:xfrm>
          <a:custGeom>
            <a:avLst/>
            <a:gdLst>
              <a:gd name="G0" fmla="+- 1465 0 0"/>
              <a:gd name="G1" fmla="+- 21600 0 1465"/>
              <a:gd name="G2" fmla="+- 21600 0 1465"/>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465" y="10800"/>
                </a:moveTo>
                <a:cubicBezTo>
                  <a:pt x="1465" y="15956"/>
                  <a:pt x="5644" y="20135"/>
                  <a:pt x="10800" y="20135"/>
                </a:cubicBezTo>
                <a:cubicBezTo>
                  <a:pt x="15956" y="20135"/>
                  <a:pt x="20135" y="15956"/>
                  <a:pt x="20135" y="10800"/>
                </a:cubicBezTo>
                <a:cubicBezTo>
                  <a:pt x="20135" y="5644"/>
                  <a:pt x="15956" y="1465"/>
                  <a:pt x="10800" y="1465"/>
                </a:cubicBezTo>
                <a:cubicBezTo>
                  <a:pt x="5644" y="1465"/>
                  <a:pt x="1465" y="5644"/>
                  <a:pt x="1465" y="10800"/>
                </a:cubicBezTo>
                <a:close/>
              </a:path>
            </a:pathLst>
          </a:custGeom>
          <a:solidFill>
            <a:srgbClr val="FFFFFF">
              <a:alpha val="39999"/>
            </a:srgbClr>
          </a:solidFill>
          <a:ln>
            <a:noFill/>
          </a:ln>
          <a:extLst>
            <a:ext uri="{91240B29-F687-4F45-9708-019B960494DF}">
              <a14:hiddenLine xmlns:a14="http://schemas.microsoft.com/office/drawing/2010/main" w="19050" cap="flat" cmpd="sng">
                <a:solidFill>
                  <a:srgbClr val="000000"/>
                </a:solidFill>
                <a:round/>
                <a:headEnd/>
                <a:tailEnd/>
              </a14:hiddenLine>
            </a:ext>
          </a:extLst>
        </p:spPr>
        <p:txBody>
          <a:bodyPr anchor="ctr"/>
          <a:lstStyle/>
          <a:p>
            <a:pPr marL="0" lvl="2" algn="ctr" fontAlgn="ctr">
              <a:buClr>
                <a:srgbClr val="FF0000"/>
              </a:buClr>
              <a:buSzPct val="70000"/>
              <a:tabLst>
                <a:tab pos="136525" algn="l"/>
              </a:tabLst>
            </a:pPr>
            <a:endParaRPr lang="zh-CN" altLang="zh-CN" b="1" i="1">
              <a:solidFill>
                <a:srgbClr val="FFFFFF"/>
              </a:solidFill>
              <a:latin typeface="Calibri" pitchFamily="34" charset="0"/>
              <a:sym typeface="宋体" pitchFamily="2" charset="-122"/>
            </a:endParaRPr>
          </a:p>
        </p:txBody>
      </p:sp>
      <p:sp>
        <p:nvSpPr>
          <p:cNvPr id="4109" name="直接连接符 10"/>
          <p:cNvSpPr>
            <a:spLocks noChangeShapeType="1"/>
          </p:cNvSpPr>
          <p:nvPr/>
        </p:nvSpPr>
        <p:spPr bwMode="auto">
          <a:xfrm>
            <a:off x="10736263" y="4538663"/>
            <a:ext cx="690562" cy="474662"/>
          </a:xfrm>
          <a:prstGeom prst="line">
            <a:avLst/>
          </a:prstGeom>
          <a:noFill/>
          <a:ln w="9525" cap="flat" cmpd="sng">
            <a:solidFill>
              <a:srgbClr val="BFBFB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0" name="直接连接符 12"/>
          <p:cNvSpPr>
            <a:spLocks noChangeShapeType="1"/>
          </p:cNvSpPr>
          <p:nvPr/>
        </p:nvSpPr>
        <p:spPr bwMode="auto">
          <a:xfrm>
            <a:off x="11426825" y="5013325"/>
            <a:ext cx="0" cy="287338"/>
          </a:xfrm>
          <a:prstGeom prst="line">
            <a:avLst/>
          </a:prstGeom>
          <a:noFill/>
          <a:ln w="9525" cap="flat" cmpd="sng">
            <a:solidFill>
              <a:srgbClr val="BFBFB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1" name="TextBox 13"/>
          <p:cNvSpPr>
            <a:spLocks noChangeArrowheads="1"/>
          </p:cNvSpPr>
          <p:nvPr/>
        </p:nvSpPr>
        <p:spPr bwMode="auto">
          <a:xfrm>
            <a:off x="10058400" y="5500688"/>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dirty="0" smtClean="0">
                <a:solidFill>
                  <a:srgbClr val="F2F2F2"/>
                </a:solidFill>
                <a:latin typeface="微软雅黑" pitchFamily="34" charset="-122"/>
                <a:ea typeface="微软雅黑" pitchFamily="34" charset="-122"/>
                <a:sym typeface="微软雅黑" pitchFamily="34" charset="-122"/>
              </a:rPr>
              <a:t>Jing.FM</a:t>
            </a:r>
          </a:p>
          <a:p>
            <a:r>
              <a:rPr lang="zh-CN" altLang="en-US" dirty="0" smtClean="0">
                <a:solidFill>
                  <a:srgbClr val="F2F2F2"/>
                </a:solidFill>
                <a:latin typeface="微软雅黑" pitchFamily="34" charset="-122"/>
                <a:ea typeface="微软雅黑" pitchFamily="34" charset="-122"/>
                <a:sym typeface="微软雅黑" pitchFamily="34" charset="-122"/>
              </a:rPr>
              <a:t>智能推荐音乐电台</a:t>
            </a:r>
            <a:endParaRPr lang="zh-CN" altLang="en-US" dirty="0"/>
          </a:p>
        </p:txBody>
      </p:sp>
      <p:sp>
        <p:nvSpPr>
          <p:cNvPr id="4112" name="直接连接符 15"/>
          <p:cNvSpPr>
            <a:spLocks noChangeShapeType="1"/>
          </p:cNvSpPr>
          <p:nvPr/>
        </p:nvSpPr>
        <p:spPr bwMode="auto">
          <a:xfrm flipH="1">
            <a:off x="2190750" y="3584575"/>
            <a:ext cx="673100" cy="276225"/>
          </a:xfrm>
          <a:prstGeom prst="line">
            <a:avLst/>
          </a:prstGeom>
          <a:noFill/>
          <a:ln w="9525" cap="flat" cmpd="sng">
            <a:solidFill>
              <a:srgbClr val="BFBFB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3" name="TextBox 18"/>
          <p:cNvSpPr>
            <a:spLocks noChangeArrowheads="1"/>
          </p:cNvSpPr>
          <p:nvPr/>
        </p:nvSpPr>
        <p:spPr bwMode="auto">
          <a:xfrm>
            <a:off x="2043113" y="4538663"/>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dirty="0" err="1" smtClean="0">
                <a:solidFill>
                  <a:srgbClr val="F2F2F2"/>
                </a:solidFill>
                <a:latin typeface="微软雅黑" pitchFamily="34" charset="-122"/>
                <a:ea typeface="微软雅黑" pitchFamily="34" charset="-122"/>
                <a:sym typeface="微软雅黑" pitchFamily="34" charset="-122"/>
              </a:rPr>
              <a:t>BlackSocks</a:t>
            </a:r>
            <a:endParaRPr lang="en-US" altLang="zh-CN" dirty="0" smtClean="0">
              <a:solidFill>
                <a:srgbClr val="F2F2F2"/>
              </a:solidFill>
              <a:latin typeface="微软雅黑" pitchFamily="34" charset="-122"/>
              <a:ea typeface="微软雅黑" pitchFamily="34" charset="-122"/>
              <a:sym typeface="微软雅黑" pitchFamily="34" charset="-122"/>
            </a:endParaRPr>
          </a:p>
          <a:p>
            <a:r>
              <a:rPr lang="zh-CN" altLang="en-US" dirty="0" smtClean="0">
                <a:solidFill>
                  <a:srgbClr val="F2F2F2"/>
                </a:solidFill>
                <a:latin typeface="微软雅黑" pitchFamily="34" charset="-122"/>
                <a:ea typeface="微软雅黑" pitchFamily="34" charset="-122"/>
                <a:sym typeface="微软雅黑" pitchFamily="34" charset="-122"/>
              </a:rPr>
              <a:t>垂直定期订购电商</a:t>
            </a:r>
            <a:endParaRPr lang="zh-CN" altLang="en-US" dirty="0"/>
          </a:p>
        </p:txBody>
      </p:sp>
      <p:sp>
        <p:nvSpPr>
          <p:cNvPr id="4114" name="直接连接符 20"/>
          <p:cNvSpPr>
            <a:spLocks noChangeShapeType="1"/>
          </p:cNvSpPr>
          <p:nvPr/>
        </p:nvSpPr>
        <p:spPr bwMode="auto">
          <a:xfrm flipV="1">
            <a:off x="6502400" y="1773238"/>
            <a:ext cx="0" cy="1174750"/>
          </a:xfrm>
          <a:prstGeom prst="line">
            <a:avLst/>
          </a:prstGeom>
          <a:noFill/>
          <a:ln w="9525" cap="flat" cmpd="sng">
            <a:solidFill>
              <a:srgbClr val="BFBFB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直接连接符 22"/>
          <p:cNvSpPr>
            <a:spLocks noChangeShapeType="1"/>
          </p:cNvSpPr>
          <p:nvPr/>
        </p:nvSpPr>
        <p:spPr bwMode="auto">
          <a:xfrm flipV="1">
            <a:off x="6502400" y="1370013"/>
            <a:ext cx="531813" cy="403225"/>
          </a:xfrm>
          <a:prstGeom prst="line">
            <a:avLst/>
          </a:prstGeom>
          <a:noFill/>
          <a:ln w="9525" cap="flat" cmpd="sng">
            <a:solidFill>
              <a:srgbClr val="BFBFB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6" name="TextBox 23"/>
          <p:cNvSpPr>
            <a:spLocks noChangeArrowheads="1"/>
          </p:cNvSpPr>
          <p:nvPr/>
        </p:nvSpPr>
        <p:spPr bwMode="auto">
          <a:xfrm>
            <a:off x="7105650" y="1123950"/>
            <a:ext cx="18004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dirty="0" smtClean="0">
                <a:solidFill>
                  <a:srgbClr val="F2F2F2"/>
                </a:solidFill>
                <a:latin typeface="微软雅黑" pitchFamily="34" charset="-122"/>
                <a:ea typeface="微软雅黑" pitchFamily="34" charset="-122"/>
                <a:sym typeface="微软雅黑" pitchFamily="34" charset="-122"/>
              </a:rPr>
              <a:t>At The Pool</a:t>
            </a:r>
          </a:p>
          <a:p>
            <a:r>
              <a:rPr lang="zh-CN" altLang="en-US" dirty="0" smtClean="0">
                <a:solidFill>
                  <a:srgbClr val="F2F2F2"/>
                </a:solidFill>
                <a:latin typeface="微软雅黑" pitchFamily="34" charset="-122"/>
                <a:ea typeface="微软雅黑" pitchFamily="34" charset="-122"/>
                <a:sym typeface="微软雅黑" pitchFamily="34" charset="-122"/>
              </a:rPr>
              <a:t>基于兴趣的社交</a:t>
            </a:r>
            <a:endParaRPr lang="zh-CN" altLang="en-US" dirty="0"/>
          </a:p>
        </p:txBody>
      </p:sp>
      <p:sp>
        <p:nvSpPr>
          <p:cNvPr id="4117" name="直接连接符 2057"/>
          <p:cNvSpPr>
            <a:spLocks noChangeShapeType="1"/>
          </p:cNvSpPr>
          <p:nvPr/>
        </p:nvSpPr>
        <p:spPr bwMode="auto">
          <a:xfrm>
            <a:off x="2190750" y="3860800"/>
            <a:ext cx="1588" cy="504825"/>
          </a:xfrm>
          <a:prstGeom prst="line">
            <a:avLst/>
          </a:prstGeom>
          <a:noFill/>
          <a:ln w="9525" cap="flat" cmpd="sng">
            <a:solidFill>
              <a:srgbClr val="BFBFBF"/>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775903687"/>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06"/>
                                        </p:tgtEl>
                                        <p:attrNameLst>
                                          <p:attrName>style.visibility</p:attrName>
                                        </p:attrNameLst>
                                      </p:cBhvr>
                                      <p:to>
                                        <p:strVal val="visible"/>
                                      </p:to>
                                    </p:set>
                                    <p:anim calcmode="lin" valueType="num">
                                      <p:cBhvr>
                                        <p:cTn id="7" dur="500" fill="hold"/>
                                        <p:tgtEl>
                                          <p:spTgt spid="4106"/>
                                        </p:tgtEl>
                                        <p:attrNameLst>
                                          <p:attrName>ppt_w</p:attrName>
                                        </p:attrNameLst>
                                      </p:cBhvr>
                                      <p:tavLst>
                                        <p:tav tm="0">
                                          <p:val>
                                            <p:fltVal val="0"/>
                                          </p:val>
                                        </p:tav>
                                        <p:tav tm="100000">
                                          <p:val>
                                            <p:strVal val="#ppt_w"/>
                                          </p:val>
                                        </p:tav>
                                      </p:tavLst>
                                    </p:anim>
                                    <p:anim calcmode="lin" valueType="num">
                                      <p:cBhvr>
                                        <p:cTn id="8" dur="500" fill="hold"/>
                                        <p:tgtEl>
                                          <p:spTgt spid="4106"/>
                                        </p:tgtEl>
                                        <p:attrNameLst>
                                          <p:attrName>ppt_h</p:attrName>
                                        </p:attrNameLst>
                                      </p:cBhvr>
                                      <p:tavLst>
                                        <p:tav tm="0">
                                          <p:val>
                                            <p:fltVal val="0"/>
                                          </p:val>
                                        </p:tav>
                                        <p:tav tm="100000">
                                          <p:val>
                                            <p:strVal val="#ppt_h"/>
                                          </p:val>
                                        </p:tav>
                                      </p:tavLst>
                                    </p:anim>
                                    <p:animEffect>
                                      <p:cBhvr>
                                        <p:cTn id="9" dur="500"/>
                                        <p:tgtEl>
                                          <p:spTgt spid="4106"/>
                                        </p:tgtEl>
                                      </p:cBhvr>
                                    </p:animEffect>
                                  </p:childTnLst>
                                </p:cTn>
                              </p:par>
                              <p:par>
                                <p:cTn id="10" presetID="6" presetClass="emph" presetSubtype="0" repeatCount="indefinite" autoRev="1" fill="hold" grpId="1" nodeType="withEffect">
                                  <p:stCondLst>
                                    <p:cond delay="0"/>
                                  </p:stCondLst>
                                  <p:childTnLst>
                                    <p:animScale>
                                      <p:cBhvr>
                                        <p:cTn id="11" dur="1100" fill="hold"/>
                                        <p:tgtEl>
                                          <p:spTgt spid="4106"/>
                                        </p:tgtEl>
                                      </p:cBhvr>
                                      <p:by x="120000" y="120000"/>
                                    </p:animScale>
                                  </p:childTnLst>
                                </p:cTn>
                              </p:par>
                              <p:par>
                                <p:cTn id="12" presetID="10" presetClass="entr" presetSubtype="0" fill="hold" grpId="0" nodeType="withEffect">
                                  <p:stCondLst>
                                    <p:cond delay="0"/>
                                  </p:stCondLst>
                                  <p:childTnLst>
                                    <p:set>
                                      <p:cBhvr>
                                        <p:cTn id="13" dur="1" fill="hold">
                                          <p:stCondLst>
                                            <p:cond delay="0"/>
                                          </p:stCondLst>
                                        </p:cTn>
                                        <p:tgtEl>
                                          <p:spTgt spid="4107"/>
                                        </p:tgtEl>
                                        <p:attrNameLst>
                                          <p:attrName>style.visibility</p:attrName>
                                        </p:attrNameLst>
                                      </p:cBhvr>
                                      <p:to>
                                        <p:strVal val="visible"/>
                                      </p:to>
                                    </p:set>
                                    <p:anim calcmode="lin" valueType="num">
                                      <p:cBhvr>
                                        <p:cTn id="14" dur="500" fill="hold"/>
                                        <p:tgtEl>
                                          <p:spTgt spid="4107"/>
                                        </p:tgtEl>
                                        <p:attrNameLst>
                                          <p:attrName>ppt_w</p:attrName>
                                        </p:attrNameLst>
                                      </p:cBhvr>
                                      <p:tavLst>
                                        <p:tav tm="0">
                                          <p:val>
                                            <p:fltVal val="0"/>
                                          </p:val>
                                        </p:tav>
                                        <p:tav tm="100000">
                                          <p:val>
                                            <p:strVal val="#ppt_w"/>
                                          </p:val>
                                        </p:tav>
                                      </p:tavLst>
                                    </p:anim>
                                    <p:anim calcmode="lin" valueType="num">
                                      <p:cBhvr>
                                        <p:cTn id="15" dur="500" fill="hold"/>
                                        <p:tgtEl>
                                          <p:spTgt spid="4107"/>
                                        </p:tgtEl>
                                        <p:attrNameLst>
                                          <p:attrName>ppt_h</p:attrName>
                                        </p:attrNameLst>
                                      </p:cBhvr>
                                      <p:tavLst>
                                        <p:tav tm="0">
                                          <p:val>
                                            <p:fltVal val="0"/>
                                          </p:val>
                                        </p:tav>
                                        <p:tav tm="100000">
                                          <p:val>
                                            <p:strVal val="#ppt_h"/>
                                          </p:val>
                                        </p:tav>
                                      </p:tavLst>
                                    </p:anim>
                                    <p:animEffect>
                                      <p:cBhvr>
                                        <p:cTn id="16" dur="500"/>
                                        <p:tgtEl>
                                          <p:spTgt spid="4107"/>
                                        </p:tgtEl>
                                      </p:cBhvr>
                                    </p:animEffect>
                                  </p:childTnLst>
                                </p:cTn>
                              </p:par>
                              <p:par>
                                <p:cTn id="17" presetID="6" presetClass="emph" presetSubtype="0" repeatCount="indefinite" autoRev="1" fill="hold" grpId="1" nodeType="withEffect">
                                  <p:stCondLst>
                                    <p:cond delay="0"/>
                                  </p:stCondLst>
                                  <p:childTnLst>
                                    <p:animScale>
                                      <p:cBhvr>
                                        <p:cTn id="18" dur="1100" fill="hold"/>
                                        <p:tgtEl>
                                          <p:spTgt spid="4107"/>
                                        </p:tgtEl>
                                      </p:cBhvr>
                                      <p:by x="120000" y="120000"/>
                                    </p:animScale>
                                  </p:childTnLst>
                                </p:cTn>
                              </p:par>
                              <p:par>
                                <p:cTn id="19" presetID="10" presetClass="entr" presetSubtype="0" fill="hold" grpId="0" nodeType="withEffect">
                                  <p:stCondLst>
                                    <p:cond delay="0"/>
                                  </p:stCondLst>
                                  <p:childTnLst>
                                    <p:set>
                                      <p:cBhvr>
                                        <p:cTn id="20" dur="1" fill="hold">
                                          <p:stCondLst>
                                            <p:cond delay="0"/>
                                          </p:stCondLst>
                                        </p:cTn>
                                        <p:tgtEl>
                                          <p:spTgt spid="4108"/>
                                        </p:tgtEl>
                                        <p:attrNameLst>
                                          <p:attrName>style.visibility</p:attrName>
                                        </p:attrNameLst>
                                      </p:cBhvr>
                                      <p:to>
                                        <p:strVal val="visible"/>
                                      </p:to>
                                    </p:set>
                                    <p:anim calcmode="lin" valueType="num">
                                      <p:cBhvr>
                                        <p:cTn id="21" dur="500" fill="hold"/>
                                        <p:tgtEl>
                                          <p:spTgt spid="4108"/>
                                        </p:tgtEl>
                                        <p:attrNameLst>
                                          <p:attrName>ppt_w</p:attrName>
                                        </p:attrNameLst>
                                      </p:cBhvr>
                                      <p:tavLst>
                                        <p:tav tm="0">
                                          <p:val>
                                            <p:fltVal val="0"/>
                                          </p:val>
                                        </p:tav>
                                        <p:tav tm="100000">
                                          <p:val>
                                            <p:strVal val="#ppt_w"/>
                                          </p:val>
                                        </p:tav>
                                      </p:tavLst>
                                    </p:anim>
                                    <p:anim calcmode="lin" valueType="num">
                                      <p:cBhvr>
                                        <p:cTn id="22" dur="500" fill="hold"/>
                                        <p:tgtEl>
                                          <p:spTgt spid="4108"/>
                                        </p:tgtEl>
                                        <p:attrNameLst>
                                          <p:attrName>ppt_h</p:attrName>
                                        </p:attrNameLst>
                                      </p:cBhvr>
                                      <p:tavLst>
                                        <p:tav tm="0">
                                          <p:val>
                                            <p:fltVal val="0"/>
                                          </p:val>
                                        </p:tav>
                                        <p:tav tm="100000">
                                          <p:val>
                                            <p:strVal val="#ppt_h"/>
                                          </p:val>
                                        </p:tav>
                                      </p:tavLst>
                                    </p:anim>
                                    <p:animEffect>
                                      <p:cBhvr>
                                        <p:cTn id="23" dur="500"/>
                                        <p:tgtEl>
                                          <p:spTgt spid="4108"/>
                                        </p:tgtEl>
                                      </p:cBhvr>
                                    </p:animEffect>
                                  </p:childTnLst>
                                </p:cTn>
                              </p:par>
                              <p:par>
                                <p:cTn id="24" presetID="6" presetClass="emph" presetSubtype="0" repeatCount="indefinite" autoRev="1" fill="hold" grpId="1" nodeType="withEffect">
                                  <p:stCondLst>
                                    <p:cond delay="0"/>
                                  </p:stCondLst>
                                  <p:childTnLst>
                                    <p:animScale>
                                      <p:cBhvr>
                                        <p:cTn id="25" dur="1100" fill="hold"/>
                                        <p:tgtEl>
                                          <p:spTgt spid="4108"/>
                                        </p:tgtEl>
                                      </p:cBhvr>
                                      <p:by x="120000" y="120000"/>
                                    </p:animScale>
                                  </p:childTnLst>
                                </p:cTn>
                              </p:par>
                              <p:par>
                                <p:cTn id="26" presetID="10" presetClass="entr" presetSubtype="0" fill="hold" nodeType="withEffect">
                                  <p:stCondLst>
                                    <p:cond delay="0"/>
                                  </p:stCondLst>
                                  <p:childTnLst>
                                    <p:set>
                                      <p:cBhvr>
                                        <p:cTn id="27" dur="1" fill="hold">
                                          <p:stCondLst>
                                            <p:cond delay="0"/>
                                          </p:stCondLst>
                                        </p:cTn>
                                        <p:tgtEl>
                                          <p:spTgt spid="4105"/>
                                        </p:tgtEl>
                                        <p:attrNameLst>
                                          <p:attrName>style.visibility</p:attrName>
                                        </p:attrNameLst>
                                      </p:cBhvr>
                                      <p:to>
                                        <p:strVal val="visible"/>
                                      </p:to>
                                    </p:set>
                                    <p:anim calcmode="lin" valueType="num">
                                      <p:cBhvr>
                                        <p:cTn id="28" dur="500" fill="hold"/>
                                        <p:tgtEl>
                                          <p:spTgt spid="4105"/>
                                        </p:tgtEl>
                                        <p:attrNameLst>
                                          <p:attrName>ppt_w</p:attrName>
                                        </p:attrNameLst>
                                      </p:cBhvr>
                                      <p:tavLst>
                                        <p:tav tm="0">
                                          <p:val>
                                            <p:fltVal val="0"/>
                                          </p:val>
                                        </p:tav>
                                        <p:tav tm="100000">
                                          <p:val>
                                            <p:strVal val="#ppt_w"/>
                                          </p:val>
                                        </p:tav>
                                      </p:tavLst>
                                    </p:anim>
                                    <p:anim calcmode="lin" valueType="num">
                                      <p:cBhvr>
                                        <p:cTn id="29" dur="500" fill="hold"/>
                                        <p:tgtEl>
                                          <p:spTgt spid="4105"/>
                                        </p:tgtEl>
                                        <p:attrNameLst>
                                          <p:attrName>ppt_h</p:attrName>
                                        </p:attrNameLst>
                                      </p:cBhvr>
                                      <p:tavLst>
                                        <p:tav tm="0">
                                          <p:val>
                                            <p:fltVal val="0"/>
                                          </p:val>
                                        </p:tav>
                                        <p:tav tm="100000">
                                          <p:val>
                                            <p:strVal val="#ppt_h"/>
                                          </p:val>
                                        </p:tav>
                                      </p:tavLst>
                                    </p:anim>
                                    <p:animEffect>
                                      <p:cBhvr>
                                        <p:cTn id="30" dur="500"/>
                                        <p:tgtEl>
                                          <p:spTgt spid="4105"/>
                                        </p:tgtEl>
                                      </p:cBhvr>
                                    </p:animEffect>
                                  </p:childTnLst>
                                </p:cTn>
                              </p:par>
                              <p:par>
                                <p:cTn id="31" presetID="6" presetClass="emph" presetSubtype="0" repeatCount="indefinite" autoRev="1" fill="hold" nodeType="withEffect">
                                  <p:stCondLst>
                                    <p:cond delay="0"/>
                                  </p:stCondLst>
                                  <p:childTnLst>
                                    <p:animScale>
                                      <p:cBhvr>
                                        <p:cTn id="32" dur="1100" fill="hold"/>
                                        <p:tgtEl>
                                          <p:spTgt spid="4105"/>
                                        </p:tgtEl>
                                      </p:cBhvr>
                                      <p:by x="80000" y="80000"/>
                                    </p:animScale>
                                  </p:childTnLst>
                                </p:cTn>
                              </p:par>
                              <p:par>
                                <p:cTn id="33" presetID="10" presetClass="entr" presetSubtype="0" fill="hold" nodeType="withEffect">
                                  <p:stCondLst>
                                    <p:cond delay="0"/>
                                  </p:stCondLst>
                                  <p:childTnLst>
                                    <p:set>
                                      <p:cBhvr>
                                        <p:cTn id="34" dur="1" fill="hold">
                                          <p:stCondLst>
                                            <p:cond delay="0"/>
                                          </p:stCondLst>
                                        </p:cTn>
                                        <p:tgtEl>
                                          <p:spTgt spid="4104"/>
                                        </p:tgtEl>
                                        <p:attrNameLst>
                                          <p:attrName>style.visibility</p:attrName>
                                        </p:attrNameLst>
                                      </p:cBhvr>
                                      <p:to>
                                        <p:strVal val="visible"/>
                                      </p:to>
                                    </p:set>
                                    <p:anim calcmode="lin" valueType="num">
                                      <p:cBhvr>
                                        <p:cTn id="35" dur="500" fill="hold"/>
                                        <p:tgtEl>
                                          <p:spTgt spid="4104"/>
                                        </p:tgtEl>
                                        <p:attrNameLst>
                                          <p:attrName>ppt_w</p:attrName>
                                        </p:attrNameLst>
                                      </p:cBhvr>
                                      <p:tavLst>
                                        <p:tav tm="0">
                                          <p:val>
                                            <p:fltVal val="0"/>
                                          </p:val>
                                        </p:tav>
                                        <p:tav tm="100000">
                                          <p:val>
                                            <p:strVal val="#ppt_w"/>
                                          </p:val>
                                        </p:tav>
                                      </p:tavLst>
                                    </p:anim>
                                    <p:anim calcmode="lin" valueType="num">
                                      <p:cBhvr>
                                        <p:cTn id="36" dur="500" fill="hold"/>
                                        <p:tgtEl>
                                          <p:spTgt spid="4104"/>
                                        </p:tgtEl>
                                        <p:attrNameLst>
                                          <p:attrName>ppt_h</p:attrName>
                                        </p:attrNameLst>
                                      </p:cBhvr>
                                      <p:tavLst>
                                        <p:tav tm="0">
                                          <p:val>
                                            <p:fltVal val="0"/>
                                          </p:val>
                                        </p:tav>
                                        <p:tav tm="100000">
                                          <p:val>
                                            <p:strVal val="#ppt_h"/>
                                          </p:val>
                                        </p:tav>
                                      </p:tavLst>
                                    </p:anim>
                                    <p:animEffect>
                                      <p:cBhvr>
                                        <p:cTn id="37" dur="500"/>
                                        <p:tgtEl>
                                          <p:spTgt spid="4104"/>
                                        </p:tgtEl>
                                      </p:cBhvr>
                                    </p:animEffect>
                                  </p:childTnLst>
                                </p:cTn>
                              </p:par>
                              <p:par>
                                <p:cTn id="38" presetID="6" presetClass="emph" presetSubtype="0" repeatCount="indefinite" autoRev="1" fill="hold" nodeType="withEffect">
                                  <p:stCondLst>
                                    <p:cond delay="0"/>
                                  </p:stCondLst>
                                  <p:childTnLst>
                                    <p:animScale>
                                      <p:cBhvr>
                                        <p:cTn id="39" dur="1100" fill="hold"/>
                                        <p:tgtEl>
                                          <p:spTgt spid="4104"/>
                                        </p:tgtEl>
                                      </p:cBhvr>
                                      <p:by x="80000" y="80000"/>
                                    </p:animScale>
                                  </p:childTnLst>
                                </p:cTn>
                              </p:par>
                              <p:par>
                                <p:cTn id="40" presetID="10" presetClass="entr" presetSubtype="0" fill="hold" nodeType="withEffect">
                                  <p:stCondLst>
                                    <p:cond delay="0"/>
                                  </p:stCondLst>
                                  <p:childTnLst>
                                    <p:set>
                                      <p:cBhvr>
                                        <p:cTn id="41" dur="1" fill="hold">
                                          <p:stCondLst>
                                            <p:cond delay="0"/>
                                          </p:stCondLst>
                                        </p:cTn>
                                        <p:tgtEl>
                                          <p:spTgt spid="4103"/>
                                        </p:tgtEl>
                                        <p:attrNameLst>
                                          <p:attrName>style.visibility</p:attrName>
                                        </p:attrNameLst>
                                      </p:cBhvr>
                                      <p:to>
                                        <p:strVal val="visible"/>
                                      </p:to>
                                    </p:set>
                                    <p:anim calcmode="lin" valueType="num">
                                      <p:cBhvr>
                                        <p:cTn id="42" dur="500" fill="hold"/>
                                        <p:tgtEl>
                                          <p:spTgt spid="4103"/>
                                        </p:tgtEl>
                                        <p:attrNameLst>
                                          <p:attrName>ppt_w</p:attrName>
                                        </p:attrNameLst>
                                      </p:cBhvr>
                                      <p:tavLst>
                                        <p:tav tm="0">
                                          <p:val>
                                            <p:fltVal val="0"/>
                                          </p:val>
                                        </p:tav>
                                        <p:tav tm="100000">
                                          <p:val>
                                            <p:strVal val="#ppt_w"/>
                                          </p:val>
                                        </p:tav>
                                      </p:tavLst>
                                    </p:anim>
                                    <p:anim calcmode="lin" valueType="num">
                                      <p:cBhvr>
                                        <p:cTn id="43" dur="500" fill="hold"/>
                                        <p:tgtEl>
                                          <p:spTgt spid="4103"/>
                                        </p:tgtEl>
                                        <p:attrNameLst>
                                          <p:attrName>ppt_h</p:attrName>
                                        </p:attrNameLst>
                                      </p:cBhvr>
                                      <p:tavLst>
                                        <p:tav tm="0">
                                          <p:val>
                                            <p:fltVal val="0"/>
                                          </p:val>
                                        </p:tav>
                                        <p:tav tm="100000">
                                          <p:val>
                                            <p:strVal val="#ppt_h"/>
                                          </p:val>
                                        </p:tav>
                                      </p:tavLst>
                                    </p:anim>
                                    <p:animEffect>
                                      <p:cBhvr>
                                        <p:cTn id="44" dur="500"/>
                                        <p:tgtEl>
                                          <p:spTgt spid="4103"/>
                                        </p:tgtEl>
                                      </p:cBhvr>
                                    </p:animEffect>
                                  </p:childTnLst>
                                </p:cTn>
                              </p:par>
                              <p:par>
                                <p:cTn id="45" presetID="6" presetClass="emph" presetSubtype="0" repeatCount="indefinite" autoRev="1" fill="hold" nodeType="withEffect">
                                  <p:stCondLst>
                                    <p:cond delay="0"/>
                                  </p:stCondLst>
                                  <p:childTnLst>
                                    <p:animScale>
                                      <p:cBhvr>
                                        <p:cTn id="46" dur="1100" fill="hold"/>
                                        <p:tgtEl>
                                          <p:spTgt spid="410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 grpId="0" bldLvl="0" animBg="1" autoUpdateAnimBg="0"/>
      <p:bldP spid="4106" grpId="1" bldLvl="0" animBg="1" autoUpdateAnimBg="0"/>
      <p:bldP spid="4107" grpId="0" bldLvl="0" animBg="1" autoUpdateAnimBg="0"/>
      <p:bldP spid="4107" grpId="1" bldLvl="0" animBg="1" autoUpdateAnimBg="0"/>
      <p:bldP spid="4108" grpId="0" bldLvl="0" animBg="1" autoUpdateAnimBg="0"/>
      <p:bldP spid="4108" grpId="1"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3"/>
          <p:cNvSpPr>
            <a:spLocks noGrp="1"/>
          </p:cNvSpPr>
          <p:nvPr>
            <p:ph type="title"/>
          </p:nvPr>
        </p:nvSpPr>
        <p:spPr>
          <a:xfrm>
            <a:off x="609600" y="274638"/>
            <a:ext cx="6169025" cy="852487"/>
          </a:xfrm>
        </p:spPr>
        <p:txBody>
          <a:bodyPr/>
          <a:lstStyle/>
          <a:p>
            <a:pPr eaLnBrk="1" hangingPunct="1"/>
            <a:r>
              <a:rPr lang="en-US" altLang="zh-CN" b="1" dirty="0" smtClean="0"/>
              <a:t>1. Jing.FM</a:t>
            </a:r>
            <a:r>
              <a:rPr lang="zh-CN" altLang="en-US" b="1" dirty="0" smtClean="0"/>
              <a:t>初衷</a:t>
            </a:r>
          </a:p>
        </p:txBody>
      </p:sp>
      <p:sp>
        <p:nvSpPr>
          <p:cNvPr id="28675" name="内容占位符 4"/>
          <p:cNvSpPr>
            <a:spLocks noGrp="1"/>
          </p:cNvSpPr>
          <p:nvPr>
            <p:ph sz="quarter" idx="10"/>
          </p:nvPr>
        </p:nvSpPr>
        <p:spPr>
          <a:xfrm>
            <a:off x="606425" y="1919288"/>
            <a:ext cx="5272088" cy="4117975"/>
          </a:xfrm>
        </p:spPr>
        <p:txBody>
          <a:bodyPr/>
          <a:lstStyle/>
          <a:p>
            <a:pPr eaLnBrk="1" hangingPunct="1"/>
            <a:r>
              <a:rPr lang="zh-CN" altLang="en-US" dirty="0" smtClean="0"/>
              <a:t>找音乐其实就像吃饭一样，我们饿的时候可能说不出千奇百怪的菜名，但是其实我们内心是很清楚想要吃什么</a:t>
            </a:r>
            <a:r>
              <a:rPr lang="zh-CN" altLang="en-US" dirty="0" smtClean="0">
                <a:solidFill>
                  <a:srgbClr val="FF0000"/>
                </a:solidFill>
              </a:rPr>
              <a:t>口味</a:t>
            </a:r>
            <a:r>
              <a:rPr lang="zh-CN" altLang="en-US" dirty="0" smtClean="0"/>
              <a:t>的。比如，我中午想吃些清淡的、想吃些麻辣的，往往我们只需通过这种自然描述就基本都能找到对应要吃的东西。那么音乐呢？我觉得从宏观层面来看是大同小异的，你想听什么，没有人比你自己更清楚了。</a:t>
            </a:r>
            <a:endParaRPr lang="en-US" altLang="zh-CN" dirty="0" smtClean="0"/>
          </a:p>
          <a:p>
            <a:pPr eaLnBrk="1" hangingPunct="1"/>
            <a:r>
              <a:rPr lang="en-US" altLang="zh-CN" dirty="0" err="1" smtClean="0"/>
              <a:t>JingFM</a:t>
            </a:r>
            <a:r>
              <a:rPr lang="en-US" altLang="zh-CN" dirty="0" smtClean="0"/>
              <a:t> </a:t>
            </a:r>
            <a:r>
              <a:rPr lang="zh-CN" altLang="zh-CN" dirty="0" smtClean="0"/>
              <a:t>团队从去年便开始构思和策划通过描述去找音乐的产品，今年年初的时候开始筹备开发。团队认为，通过自然语言快速简单的找到自己喜欢的一系列的音乐内容是每一个用户都会存在的潜在需求。</a:t>
            </a:r>
            <a:endParaRPr lang="zh-CN" altLang="en-US" dirty="0" smtClean="0"/>
          </a:p>
        </p:txBody>
      </p:sp>
      <p:pic>
        <p:nvPicPr>
          <p:cNvPr id="286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7263" y="1227138"/>
            <a:ext cx="2454275" cy="321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8620597" y="2836448"/>
            <a:ext cx="1107997" cy="923330"/>
          </a:xfrm>
          <a:prstGeom prst="rect">
            <a:avLst/>
          </a:prstGeom>
          <a:noFill/>
        </p:spPr>
        <p:txBody>
          <a:bodyPr wrap="none">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defRPr/>
            </a:pPr>
            <a:r>
              <a:rPr lang="en-US" altLang="zh-CN" sz="54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VS</a:t>
            </a:r>
            <a:endParaRPr lang="zh-CN" altLang="en-US" sz="54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563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4595" y="4212406"/>
            <a:ext cx="2957955" cy="23911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22" presetClass="entr" presetSubtype="4" fill="hold" nodeType="withEffect">
                                  <p:stCondLst>
                                    <p:cond delay="0"/>
                                  </p:stCondLst>
                                  <p:childTnLst>
                                    <p:set>
                                      <p:cBhvr>
                                        <p:cTn id="11" dur="1" fill="hold">
                                          <p:stCondLst>
                                            <p:cond delay="0"/>
                                          </p:stCondLst>
                                        </p:cTn>
                                        <p:tgtEl>
                                          <p:spTgt spid="28675">
                                            <p:txEl>
                                              <p:pRg st="0" end="0"/>
                                            </p:txEl>
                                          </p:spTgt>
                                        </p:tgtEl>
                                        <p:attrNameLst>
                                          <p:attrName>style.visibility</p:attrName>
                                        </p:attrNameLst>
                                      </p:cBhvr>
                                      <p:to>
                                        <p:strVal val="visible"/>
                                      </p:to>
                                    </p:set>
                                    <p:animEffect transition="in" filter="wipe(down)">
                                      <p:cBhvr>
                                        <p:cTn id="12" dur="500"/>
                                        <p:tgtEl>
                                          <p:spTgt spid="2867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8676"/>
                                        </p:tgtEl>
                                        <p:attrNameLst>
                                          <p:attrName>style.visibility</p:attrName>
                                        </p:attrNameLst>
                                      </p:cBhvr>
                                      <p:to>
                                        <p:strVal val="visible"/>
                                      </p:to>
                                    </p:set>
                                    <p:anim calcmode="lin" valueType="num">
                                      <p:cBhvr additive="base">
                                        <p:cTn id="17" dur="500" fill="hold"/>
                                        <p:tgtEl>
                                          <p:spTgt spid="28676"/>
                                        </p:tgtEl>
                                        <p:attrNameLst>
                                          <p:attrName>ppt_x</p:attrName>
                                        </p:attrNameLst>
                                      </p:cBhvr>
                                      <p:tavLst>
                                        <p:tav tm="0">
                                          <p:val>
                                            <p:strVal val="#ppt_x"/>
                                          </p:val>
                                        </p:tav>
                                        <p:tav tm="100000">
                                          <p:val>
                                            <p:strVal val="#ppt_x"/>
                                          </p:val>
                                        </p:tav>
                                      </p:tavLst>
                                    </p:anim>
                                    <p:anim calcmode="lin" valueType="num">
                                      <p:cBhvr additive="base">
                                        <p:cTn id="18" dur="500" fill="hold"/>
                                        <p:tgtEl>
                                          <p:spTgt spid="2867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6322"/>
                                        </p:tgtEl>
                                        <p:attrNameLst>
                                          <p:attrName>style.visibility</p:attrName>
                                        </p:attrNameLst>
                                      </p:cBhvr>
                                      <p:to>
                                        <p:strVal val="visible"/>
                                      </p:to>
                                    </p:set>
                                    <p:anim calcmode="lin" valueType="num">
                                      <p:cBhvr additive="base">
                                        <p:cTn id="21" dur="500" fill="hold"/>
                                        <p:tgtEl>
                                          <p:spTgt spid="56322"/>
                                        </p:tgtEl>
                                        <p:attrNameLst>
                                          <p:attrName>ppt_x</p:attrName>
                                        </p:attrNameLst>
                                      </p:cBhvr>
                                      <p:tavLst>
                                        <p:tav tm="0">
                                          <p:val>
                                            <p:strVal val="#ppt_x"/>
                                          </p:val>
                                        </p:tav>
                                        <p:tav tm="100000">
                                          <p:val>
                                            <p:strVal val="#ppt_x"/>
                                          </p:val>
                                        </p:tav>
                                      </p:tavLst>
                                    </p:anim>
                                    <p:anim calcmode="lin" valueType="num">
                                      <p:cBhvr additive="base">
                                        <p:cTn id="22" dur="500" fill="hold"/>
                                        <p:tgtEl>
                                          <p:spTgt spid="5632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8675">
                                            <p:txEl>
                                              <p:pRg st="1" end="1"/>
                                            </p:txEl>
                                          </p:spTgt>
                                        </p:tgtEl>
                                        <p:attrNameLst>
                                          <p:attrName>style.visibility</p:attrName>
                                        </p:attrNameLst>
                                      </p:cBhvr>
                                      <p:to>
                                        <p:strVal val="visible"/>
                                      </p:to>
                                    </p:set>
                                    <p:animEffect transition="in" filter="wipe(down)">
                                      <p:cBhvr>
                                        <p:cTn id="27" dur="500"/>
                                        <p:tgtEl>
                                          <p:spTgt spid="286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a:xfrm>
            <a:off x="609600" y="274638"/>
            <a:ext cx="6169025" cy="852487"/>
          </a:xfrm>
        </p:spPr>
        <p:txBody>
          <a:bodyPr/>
          <a:lstStyle/>
          <a:p>
            <a:pPr eaLnBrk="1" hangingPunct="1"/>
            <a:r>
              <a:rPr lang="en-US" altLang="zh-CN" b="1" dirty="0" smtClean="0"/>
              <a:t>2.Jing.FM</a:t>
            </a:r>
            <a:r>
              <a:rPr lang="zh-CN" altLang="en-US" b="1" dirty="0" smtClean="0"/>
              <a:t>概述</a:t>
            </a:r>
          </a:p>
        </p:txBody>
      </p:sp>
      <p:sp>
        <p:nvSpPr>
          <p:cNvPr id="29699" name="内容占位符 2"/>
          <p:cNvSpPr>
            <a:spLocks noGrp="1"/>
          </p:cNvSpPr>
          <p:nvPr>
            <p:ph sz="quarter" idx="10"/>
          </p:nvPr>
        </p:nvSpPr>
        <p:spPr>
          <a:xfrm>
            <a:off x="665163" y="1436688"/>
            <a:ext cx="5938837" cy="4702175"/>
          </a:xfrm>
        </p:spPr>
        <p:txBody>
          <a:bodyPr/>
          <a:lstStyle/>
          <a:p>
            <a:pPr eaLnBrk="1" hangingPunct="1"/>
            <a:endParaRPr lang="en-US" altLang="zh-CN" dirty="0" smtClean="0"/>
          </a:p>
          <a:p>
            <a:pPr eaLnBrk="1" hangingPunct="1"/>
            <a:r>
              <a:rPr lang="zh-CN" altLang="en-US" dirty="0" smtClean="0"/>
              <a:t>网站名称：</a:t>
            </a:r>
            <a:r>
              <a:rPr lang="en-US" altLang="zh-CN" dirty="0" smtClean="0"/>
              <a:t>Jing.fm</a:t>
            </a:r>
          </a:p>
          <a:p>
            <a:pPr eaLnBrk="1" hangingPunct="1"/>
            <a:r>
              <a:rPr lang="zh-CN" altLang="en-US" dirty="0" smtClean="0"/>
              <a:t>产品类型：</a:t>
            </a:r>
            <a:r>
              <a:rPr lang="zh-CN" altLang="en-US" dirty="0" smtClean="0">
                <a:solidFill>
                  <a:srgbClr val="FF0000"/>
                </a:solidFill>
              </a:rPr>
              <a:t>智能推荐个人音乐电台</a:t>
            </a:r>
          </a:p>
          <a:p>
            <a:pPr eaLnBrk="1" hangingPunct="1"/>
            <a:r>
              <a:rPr lang="zh-CN" altLang="en-US" dirty="0" smtClean="0"/>
              <a:t>上线时间：还未正式上线，</a:t>
            </a:r>
            <a:r>
              <a:rPr lang="en-US" altLang="zh-CN" dirty="0" smtClean="0"/>
              <a:t>2012</a:t>
            </a:r>
            <a:r>
              <a:rPr lang="zh-CN" altLang="en-US" dirty="0" smtClean="0"/>
              <a:t>年</a:t>
            </a:r>
            <a:r>
              <a:rPr lang="en-US" altLang="zh-CN" dirty="0" smtClean="0"/>
              <a:t>6</a:t>
            </a:r>
            <a:r>
              <a:rPr lang="zh-CN" altLang="en-US" dirty="0" smtClean="0"/>
              <a:t>月开始内测</a:t>
            </a:r>
          </a:p>
          <a:p>
            <a:pPr eaLnBrk="1" hangingPunct="1"/>
            <a:r>
              <a:rPr lang="zh-CN" altLang="en-US" dirty="0" smtClean="0"/>
              <a:t>团队成员：</a:t>
            </a:r>
            <a:r>
              <a:rPr lang="en-US" altLang="zh-CN" dirty="0" smtClean="0"/>
              <a:t>9</a:t>
            </a:r>
            <a:r>
              <a:rPr lang="zh-CN" altLang="en-US" dirty="0" smtClean="0"/>
              <a:t>人团队，暂不愿透露详细资料</a:t>
            </a:r>
          </a:p>
          <a:p>
            <a:pPr eaLnBrk="1" hangingPunct="1"/>
            <a:r>
              <a:rPr lang="zh-CN" altLang="en-US" dirty="0" smtClean="0"/>
              <a:t>融资情况：暂时不愿透露</a:t>
            </a:r>
            <a:endParaRPr lang="en-US" altLang="zh-CN" dirty="0" smtClean="0"/>
          </a:p>
          <a:p>
            <a:pPr eaLnBrk="1" hangingPunct="1"/>
            <a:r>
              <a:rPr lang="zh-CN" altLang="zh-CN" dirty="0" smtClean="0"/>
              <a:t>创始人：施凯文，</a:t>
            </a:r>
            <a:r>
              <a:rPr lang="en-US" altLang="zh-CN" dirty="0" smtClean="0"/>
              <a:t>85</a:t>
            </a:r>
            <a:r>
              <a:rPr lang="zh-CN" altLang="zh-CN" dirty="0" smtClean="0"/>
              <a:t>后中俄混血，曾于</a:t>
            </a:r>
            <a:r>
              <a:rPr lang="en-US" altLang="zh-CN" dirty="0" smtClean="0"/>
              <a:t>2008</a:t>
            </a:r>
            <a:r>
              <a:rPr lang="zh-CN" altLang="zh-CN" dirty="0" smtClean="0"/>
              <a:t>年底创办音乐网站社区</a:t>
            </a:r>
            <a:r>
              <a:rPr lang="en-US" altLang="zh-CN" dirty="0" err="1" smtClean="0"/>
              <a:t>Koocu</a:t>
            </a:r>
            <a:r>
              <a:rPr lang="zh-CN" altLang="zh-CN" dirty="0" smtClean="0"/>
              <a:t>音乐网，</a:t>
            </a:r>
            <a:r>
              <a:rPr lang="en-US" altLang="zh-CN" dirty="0" smtClean="0"/>
              <a:t>2010</a:t>
            </a:r>
            <a:r>
              <a:rPr lang="zh-CN" altLang="zh-CN" dirty="0" smtClean="0"/>
              <a:t>年创办</a:t>
            </a:r>
            <a:r>
              <a:rPr lang="en-US" altLang="zh-CN" dirty="0" err="1" smtClean="0"/>
              <a:t>Saylikes</a:t>
            </a:r>
            <a:r>
              <a:rPr lang="zh-CN" altLang="zh-CN" dirty="0" smtClean="0"/>
              <a:t>音乐网，目前在团队中承担</a:t>
            </a:r>
            <a:r>
              <a:rPr lang="en-US" altLang="zh-CN" dirty="0" smtClean="0"/>
              <a:t>UI</a:t>
            </a:r>
            <a:r>
              <a:rPr lang="zh-CN" altLang="zh-CN" dirty="0" smtClean="0"/>
              <a:t>／</a:t>
            </a:r>
            <a:r>
              <a:rPr lang="en-US" altLang="zh-CN" dirty="0" smtClean="0"/>
              <a:t>UE</a:t>
            </a:r>
            <a:r>
              <a:rPr lang="zh-CN" altLang="zh-CN" dirty="0" smtClean="0"/>
              <a:t>设计师、前端开发工程师、产品经理。</a:t>
            </a:r>
          </a:p>
          <a:p>
            <a:pPr eaLnBrk="1" hangingPunct="1"/>
            <a:endParaRPr lang="zh-CN" altLang="en-US" dirty="0" smtClean="0"/>
          </a:p>
          <a:p>
            <a:pPr eaLnBrk="1" hangingPunct="1"/>
            <a:r>
              <a:rPr lang="zh-CN" altLang="en-US" b="1" dirty="0" smtClean="0"/>
              <a:t>邀请链接 </a:t>
            </a:r>
            <a:r>
              <a:rPr lang="en-US" altLang="zh-CN" b="1" dirty="0" smtClean="0"/>
              <a:t>http://jing.fm/?e1leVR1MQTgVDQgJ</a:t>
            </a:r>
            <a:endParaRPr lang="zh-CN" altLang="en-US" dirty="0" smtClean="0"/>
          </a:p>
        </p:txBody>
      </p:sp>
      <p:pic>
        <p:nvPicPr>
          <p:cNvPr id="29700" name="图片 4" descr="JingFM标识">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4013" y="1700808"/>
            <a:ext cx="5154612" cy="40497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直接连接符 8"/>
          <p:cNvSpPr>
            <a:spLocks noChangeShapeType="1"/>
          </p:cNvSpPr>
          <p:nvPr/>
        </p:nvSpPr>
        <p:spPr bwMode="auto">
          <a:xfrm>
            <a:off x="804999" y="1592796"/>
            <a:ext cx="5399088" cy="0"/>
          </a:xfrm>
          <a:prstGeom prst="line">
            <a:avLst/>
          </a:prstGeom>
          <a:noFill/>
          <a:ln w="9525" cap="flat" cmpd="sng">
            <a:solidFill>
              <a:srgbClr val="D8D8D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接连接符 8"/>
          <p:cNvSpPr>
            <a:spLocks noChangeShapeType="1"/>
          </p:cNvSpPr>
          <p:nvPr/>
        </p:nvSpPr>
        <p:spPr bwMode="auto">
          <a:xfrm>
            <a:off x="949015" y="5841268"/>
            <a:ext cx="5399088" cy="0"/>
          </a:xfrm>
          <a:prstGeom prst="line">
            <a:avLst/>
          </a:prstGeom>
          <a:noFill/>
          <a:ln w="9525" cap="flat" cmpd="sng">
            <a:solidFill>
              <a:srgbClr val="D8D8D8"/>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animEffect transition="in" filter="fade">
                                      <p:cBhvr>
                                        <p:cTn id="7" dur="500"/>
                                        <p:tgtEl>
                                          <p:spTgt spid="29699">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9699">
                                            <p:txEl>
                                              <p:pRg st="2" end="2"/>
                                            </p:txEl>
                                          </p:spTgt>
                                        </p:tgtEl>
                                        <p:attrNameLst>
                                          <p:attrName>style.visibility</p:attrName>
                                        </p:attrNameLst>
                                      </p:cBhvr>
                                      <p:to>
                                        <p:strVal val="visible"/>
                                      </p:to>
                                    </p:set>
                                    <p:animEffect transition="in" filter="fade">
                                      <p:cBhvr>
                                        <p:cTn id="10" dur="500"/>
                                        <p:tgtEl>
                                          <p:spTgt spid="29699">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9699">
                                            <p:txEl>
                                              <p:pRg st="3" end="3"/>
                                            </p:txEl>
                                          </p:spTgt>
                                        </p:tgtEl>
                                        <p:attrNameLst>
                                          <p:attrName>style.visibility</p:attrName>
                                        </p:attrNameLst>
                                      </p:cBhvr>
                                      <p:to>
                                        <p:strVal val="visible"/>
                                      </p:to>
                                    </p:set>
                                    <p:animEffect transition="in" filter="fade">
                                      <p:cBhvr>
                                        <p:cTn id="13" dur="500"/>
                                        <p:tgtEl>
                                          <p:spTgt spid="29699">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9699">
                                            <p:txEl>
                                              <p:pRg st="4" end="4"/>
                                            </p:txEl>
                                          </p:spTgt>
                                        </p:tgtEl>
                                        <p:attrNameLst>
                                          <p:attrName>style.visibility</p:attrName>
                                        </p:attrNameLst>
                                      </p:cBhvr>
                                      <p:to>
                                        <p:strVal val="visible"/>
                                      </p:to>
                                    </p:set>
                                    <p:animEffect transition="in" filter="fade">
                                      <p:cBhvr>
                                        <p:cTn id="16" dur="500"/>
                                        <p:tgtEl>
                                          <p:spTgt spid="29699">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9699">
                                            <p:txEl>
                                              <p:pRg st="5" end="5"/>
                                            </p:txEl>
                                          </p:spTgt>
                                        </p:tgtEl>
                                        <p:attrNameLst>
                                          <p:attrName>style.visibility</p:attrName>
                                        </p:attrNameLst>
                                      </p:cBhvr>
                                      <p:to>
                                        <p:strVal val="visible"/>
                                      </p:to>
                                    </p:set>
                                    <p:animEffect transition="in" filter="fade">
                                      <p:cBhvr>
                                        <p:cTn id="19" dur="500"/>
                                        <p:tgtEl>
                                          <p:spTgt spid="29699">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9699">
                                            <p:txEl>
                                              <p:pRg st="6" end="6"/>
                                            </p:txEl>
                                          </p:spTgt>
                                        </p:tgtEl>
                                        <p:attrNameLst>
                                          <p:attrName>style.visibility</p:attrName>
                                        </p:attrNameLst>
                                      </p:cBhvr>
                                      <p:to>
                                        <p:strVal val="visible"/>
                                      </p:to>
                                    </p:set>
                                    <p:animEffect transition="in" filter="fade">
                                      <p:cBhvr>
                                        <p:cTn id="22" dur="500"/>
                                        <p:tgtEl>
                                          <p:spTgt spid="29699">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6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609600" y="274638"/>
            <a:ext cx="6169025" cy="852487"/>
          </a:xfrm>
        </p:spPr>
        <p:txBody>
          <a:bodyPr/>
          <a:lstStyle/>
          <a:p>
            <a:pPr eaLnBrk="1" hangingPunct="1"/>
            <a:r>
              <a:rPr lang="en-US" altLang="zh-CN" b="1" dirty="0" smtClean="0"/>
              <a:t>3.Jing</a:t>
            </a:r>
            <a:r>
              <a:rPr lang="en-US" altLang="zh-CN" b="1" dirty="0"/>
              <a:t>.</a:t>
            </a:r>
            <a:r>
              <a:rPr lang="en-US" altLang="zh-CN" b="1" dirty="0" smtClean="0"/>
              <a:t>FM</a:t>
            </a:r>
            <a:r>
              <a:rPr lang="zh-CN" altLang="en-US" b="1" dirty="0" smtClean="0"/>
              <a:t>用法</a:t>
            </a:r>
          </a:p>
        </p:txBody>
      </p:sp>
      <p:sp>
        <p:nvSpPr>
          <p:cNvPr id="30723" name="内容占位符 2"/>
          <p:cNvSpPr>
            <a:spLocks noGrp="1"/>
          </p:cNvSpPr>
          <p:nvPr>
            <p:ph sz="quarter" idx="10"/>
          </p:nvPr>
        </p:nvSpPr>
        <p:spPr>
          <a:xfrm>
            <a:off x="665163" y="1436689"/>
            <a:ext cx="11193064" cy="1380243"/>
          </a:xfrm>
        </p:spPr>
        <p:txBody>
          <a:bodyPr/>
          <a:lstStyle/>
          <a:p>
            <a:pPr eaLnBrk="1" hangingPunct="1"/>
            <a:r>
              <a:rPr lang="en-US" altLang="zh-CN" dirty="0" smtClean="0"/>
              <a:t>Jing.fm</a:t>
            </a:r>
            <a:r>
              <a:rPr lang="zh-CN" altLang="zh-CN" dirty="0" smtClean="0"/>
              <a:t>最大的特色就是它首创地通过</a:t>
            </a:r>
            <a:r>
              <a:rPr lang="en-US" altLang="zh-CN" dirty="0" smtClean="0"/>
              <a:t>“</a:t>
            </a:r>
            <a:r>
              <a:rPr lang="zh-CN" altLang="zh-CN" dirty="0" smtClean="0"/>
              <a:t>描述</a:t>
            </a:r>
            <a:r>
              <a:rPr lang="en-US" altLang="zh-CN" dirty="0" smtClean="0"/>
              <a:t>”</a:t>
            </a:r>
            <a:r>
              <a:rPr lang="zh-CN" altLang="zh-CN" dirty="0" smtClean="0"/>
              <a:t>来找到自己喜欢的音乐。比如，一个失恋的人深夜独自在家，思绪纷繁，手足无措，想听歌却又没有头绪，这时只需直接在</a:t>
            </a:r>
            <a:r>
              <a:rPr lang="en-US" altLang="zh-CN" dirty="0" smtClean="0"/>
              <a:t>Jing.fm</a:t>
            </a:r>
            <a:r>
              <a:rPr lang="zh-CN" altLang="zh-CN" dirty="0" smtClean="0"/>
              <a:t>里面搜索：英文＋女＋治愈，</a:t>
            </a:r>
            <a:r>
              <a:rPr lang="en-US" altLang="zh-CN" dirty="0" smtClean="0"/>
              <a:t>Adele</a:t>
            </a:r>
            <a:r>
              <a:rPr lang="zh-CN" altLang="zh-CN" dirty="0" smtClean="0"/>
              <a:t>那浑厚磁性的声音就会飘然而出。</a:t>
            </a:r>
          </a:p>
          <a:p>
            <a:pPr eaLnBrk="1" hangingPunct="1"/>
            <a:endParaRPr lang="zh-CN" altLang="en-US" dirty="0" smtClean="0"/>
          </a:p>
        </p:txBody>
      </p:sp>
      <p:pic>
        <p:nvPicPr>
          <p:cNvPr id="307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5059" y="2384884"/>
            <a:ext cx="9505056" cy="377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24"/>
                                        </p:tgtEl>
                                        <p:attrNameLst>
                                          <p:attrName>style.visibility</p:attrName>
                                        </p:attrNameLst>
                                      </p:cBhvr>
                                      <p:to>
                                        <p:strVal val="visible"/>
                                      </p:to>
                                    </p:set>
                                    <p:animEffect transition="in" filter="barn(inVertical)">
                                      <p:cBhvr>
                                        <p:cTn id="7" dur="500"/>
                                        <p:tgtEl>
                                          <p:spTgt spid="3072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0723">
                                            <p:txEl>
                                              <p:pRg st="0" end="0"/>
                                            </p:txEl>
                                          </p:spTgt>
                                        </p:tgtEl>
                                        <p:attrNameLst>
                                          <p:attrName>style.visibility</p:attrName>
                                        </p:attrNameLst>
                                      </p:cBhvr>
                                      <p:to>
                                        <p:strVal val="visible"/>
                                      </p:to>
                                    </p:set>
                                    <p:animEffect transition="in" filter="fade">
                                      <p:cBhvr>
                                        <p:cTn id="12" dur="1000"/>
                                        <p:tgtEl>
                                          <p:spTgt spid="30723">
                                            <p:txEl>
                                              <p:pRg st="0" end="0"/>
                                            </p:txEl>
                                          </p:spTgt>
                                        </p:tgtEl>
                                      </p:cBhvr>
                                    </p:animEffect>
                                    <p:anim calcmode="lin" valueType="num">
                                      <p:cBhvr>
                                        <p:cTn id="13" dur="1000" fill="hold"/>
                                        <p:tgtEl>
                                          <p:spTgt spid="3072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072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a:xfrm>
            <a:off x="609600" y="274638"/>
            <a:ext cx="6169025" cy="852487"/>
          </a:xfrm>
        </p:spPr>
        <p:txBody>
          <a:bodyPr/>
          <a:lstStyle/>
          <a:p>
            <a:pPr eaLnBrk="1" hangingPunct="1"/>
            <a:r>
              <a:rPr lang="en-US" altLang="zh-CN" b="1" dirty="0" smtClean="0"/>
              <a:t>3.Jing.FM</a:t>
            </a:r>
            <a:r>
              <a:rPr lang="zh-CN" altLang="en-US" b="1" dirty="0"/>
              <a:t>功能</a:t>
            </a:r>
            <a:endParaRPr lang="zh-CN" altLang="en-US" b="1" dirty="0" smtClean="0"/>
          </a:p>
        </p:txBody>
      </p:sp>
      <p:sp>
        <p:nvSpPr>
          <p:cNvPr id="31747" name="内容占位符 2"/>
          <p:cNvSpPr>
            <a:spLocks noGrp="1"/>
          </p:cNvSpPr>
          <p:nvPr>
            <p:ph sz="quarter" idx="10"/>
          </p:nvPr>
        </p:nvSpPr>
        <p:spPr>
          <a:xfrm>
            <a:off x="665163" y="1436688"/>
            <a:ext cx="5199062" cy="4702175"/>
          </a:xfrm>
        </p:spPr>
        <p:txBody>
          <a:bodyPr/>
          <a:lstStyle/>
          <a:p>
            <a:pPr eaLnBrk="1" hangingPunct="1"/>
            <a:endParaRPr lang="zh-CN" altLang="en-US" smtClean="0"/>
          </a:p>
        </p:txBody>
      </p:sp>
      <p:pic>
        <p:nvPicPr>
          <p:cNvPr id="317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196752"/>
            <a:ext cx="9372600" cy="488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animEffect transition="in" filter="barn(inVertical)">
                                      <p:cBhvr>
                                        <p:cTn id="7" dur="500"/>
                                        <p:tgtEl>
                                          <p:spTgt spid="31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5"/>
          <p:cNvSpPr>
            <a:spLocks noGrp="1"/>
          </p:cNvSpPr>
          <p:nvPr>
            <p:ph type="title"/>
          </p:nvPr>
        </p:nvSpPr>
        <p:spPr>
          <a:xfrm>
            <a:off x="609600" y="274638"/>
            <a:ext cx="6169025" cy="852487"/>
          </a:xfrm>
        </p:spPr>
        <p:txBody>
          <a:bodyPr/>
          <a:lstStyle/>
          <a:p>
            <a:pPr eaLnBrk="1" hangingPunct="1"/>
            <a:r>
              <a:rPr lang="en-US" altLang="zh-CN" dirty="0" smtClean="0"/>
              <a:t>3.</a:t>
            </a:r>
            <a:r>
              <a:rPr lang="zh-CN" altLang="zh-CN" dirty="0" smtClean="0"/>
              <a:t> </a:t>
            </a:r>
            <a:r>
              <a:rPr lang="en-US" altLang="zh-CN" b="1" dirty="0" smtClean="0"/>
              <a:t>Jing.FM</a:t>
            </a:r>
            <a:r>
              <a:rPr lang="zh-CN" altLang="zh-CN" b="1" dirty="0" smtClean="0"/>
              <a:t>功能</a:t>
            </a:r>
            <a:r>
              <a:rPr lang="zh-CN" altLang="zh-CN" dirty="0" smtClean="0"/>
              <a:t> </a:t>
            </a:r>
            <a:endParaRPr lang="zh-CN" altLang="en-US" dirty="0" smtClean="0"/>
          </a:p>
        </p:txBody>
      </p:sp>
      <p:pic>
        <p:nvPicPr>
          <p:cNvPr id="32771" name="Picture 2"/>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a:xfrm>
            <a:off x="4557713" y="1422400"/>
            <a:ext cx="7027862" cy="47021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2" name="矩形 6"/>
          <p:cNvSpPr>
            <a:spLocks noChangeArrowheads="1"/>
          </p:cNvSpPr>
          <p:nvPr/>
        </p:nvSpPr>
        <p:spPr bwMode="auto">
          <a:xfrm>
            <a:off x="372951" y="2827337"/>
            <a:ext cx="39751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JingFM</a:t>
            </a:r>
            <a:r>
              <a:rPr lang="zh-CN" altLang="zh-CN" dirty="0">
                <a:latin typeface="微软雅黑" pitchFamily="34" charset="-122"/>
                <a:ea typeface="微软雅黑" pitchFamily="34" charset="-122"/>
              </a:rPr>
              <a:t>设计了一些</a:t>
            </a:r>
            <a:r>
              <a:rPr lang="en-US" altLang="zh-CN" dirty="0">
                <a:latin typeface="微软雅黑" pitchFamily="34" charset="-122"/>
                <a:ea typeface="微软雅黑" pitchFamily="34" charset="-122"/>
              </a:rPr>
              <a:t>“</a:t>
            </a:r>
            <a:r>
              <a:rPr lang="zh-CN" altLang="zh-CN" dirty="0">
                <a:latin typeface="微软雅黑" pitchFamily="34" charset="-122"/>
                <a:ea typeface="微软雅黑" pitchFamily="34" charset="-122"/>
              </a:rPr>
              <a:t>解锁晋级</a:t>
            </a:r>
            <a:r>
              <a:rPr lang="en-US" altLang="zh-CN" dirty="0">
                <a:latin typeface="微软雅黑" pitchFamily="34" charset="-122"/>
                <a:ea typeface="微软雅黑" pitchFamily="34" charset="-122"/>
              </a:rPr>
              <a:t>”</a:t>
            </a:r>
            <a:r>
              <a:rPr lang="zh-CN" altLang="zh-CN" dirty="0">
                <a:latin typeface="微软雅黑" pitchFamily="34" charset="-122"/>
                <a:ea typeface="微软雅黑" pitchFamily="34" charset="-122"/>
              </a:rPr>
              <a:t>的功能，有助于增强用户粘性。比如：过滤器、收听朋友、快捷键、个人电台、相似歌曲，这些功能的开启是需要长时间使用</a:t>
            </a:r>
            <a:r>
              <a:rPr lang="en-US" altLang="zh-CN" dirty="0" err="1">
                <a:latin typeface="微软雅黑" pitchFamily="34" charset="-122"/>
                <a:ea typeface="微软雅黑" pitchFamily="34" charset="-122"/>
              </a:rPr>
              <a:t>JingFM</a:t>
            </a:r>
            <a:r>
              <a:rPr lang="zh-CN" altLang="zh-CN" dirty="0">
                <a:latin typeface="微软雅黑" pitchFamily="34" charset="-122"/>
                <a:ea typeface="微软雅黑" pitchFamily="34" charset="-122"/>
              </a:rPr>
              <a:t>，然后一步步完成任务才能逐渐解锁使用。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2772">
                                            <p:txEl>
                                              <p:pRg st="0" end="0"/>
                                            </p:txEl>
                                          </p:spTgt>
                                        </p:tgtEl>
                                        <p:attrNameLst>
                                          <p:attrName>style.visibility</p:attrName>
                                        </p:attrNameLst>
                                      </p:cBhvr>
                                      <p:to>
                                        <p:strVal val="visible"/>
                                      </p:to>
                                    </p:set>
                                    <p:animEffect transition="in" filter="barn(inVertical)">
                                      <p:cBhvr>
                                        <p:cTn id="7" dur="500"/>
                                        <p:tgtEl>
                                          <p:spTgt spid="327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609600" y="274638"/>
            <a:ext cx="6169025" cy="852487"/>
          </a:xfrm>
        </p:spPr>
        <p:txBody>
          <a:bodyPr/>
          <a:lstStyle/>
          <a:p>
            <a:pPr eaLnBrk="1" hangingPunct="1"/>
            <a:r>
              <a:rPr lang="en-US" altLang="zh-CN" b="1" dirty="0"/>
              <a:t>3</a:t>
            </a:r>
            <a:r>
              <a:rPr lang="en-US" altLang="zh-CN" b="1" dirty="0" smtClean="0"/>
              <a:t>.Jing.FM</a:t>
            </a:r>
            <a:r>
              <a:rPr lang="zh-CN" altLang="zh-CN" b="1" dirty="0" smtClean="0"/>
              <a:t>功能</a:t>
            </a:r>
            <a:endParaRPr lang="zh-CN" altLang="en-US" dirty="0" smtClean="0"/>
          </a:p>
        </p:txBody>
      </p:sp>
      <p:sp>
        <p:nvSpPr>
          <p:cNvPr id="33795" name="内容占位符 2"/>
          <p:cNvSpPr>
            <a:spLocks noGrp="1"/>
          </p:cNvSpPr>
          <p:nvPr>
            <p:ph sz="quarter" idx="10"/>
          </p:nvPr>
        </p:nvSpPr>
        <p:spPr>
          <a:xfrm>
            <a:off x="156927" y="2201228"/>
            <a:ext cx="6840760" cy="1011748"/>
          </a:xfrm>
        </p:spPr>
        <p:txBody>
          <a:bodyPr/>
          <a:lstStyle/>
          <a:p>
            <a:pPr eaLnBrk="1" hangingPunct="1"/>
            <a:r>
              <a:rPr lang="zh-CN" altLang="zh-CN" dirty="0" smtClean="0"/>
              <a:t>用户</a:t>
            </a:r>
            <a:r>
              <a:rPr lang="zh-CN" altLang="zh-CN" dirty="0" smtClean="0"/>
              <a:t>在喜欢</a:t>
            </a:r>
            <a:r>
              <a:rPr lang="en-US" altLang="zh-CN" dirty="0" smtClean="0"/>
              <a:t>10</a:t>
            </a:r>
            <a:r>
              <a:rPr lang="zh-CN" altLang="zh-CN" dirty="0" smtClean="0"/>
              <a:t>首歌曲，和讨厌</a:t>
            </a:r>
            <a:r>
              <a:rPr lang="en-US" altLang="zh-CN" dirty="0" smtClean="0"/>
              <a:t>5</a:t>
            </a:r>
            <a:r>
              <a:rPr lang="zh-CN" altLang="zh-CN" dirty="0" smtClean="0"/>
              <a:t>首歌曲后将开启此功能，这样在过滤器中输入你不想听到的音乐描述，例如：输入</a:t>
            </a:r>
            <a:r>
              <a:rPr lang="en-US" altLang="zh-CN" dirty="0" smtClean="0"/>
              <a:t>“</a:t>
            </a:r>
            <a:r>
              <a:rPr lang="zh-CN" altLang="zh-CN" dirty="0" smtClean="0"/>
              <a:t>泰语</a:t>
            </a:r>
            <a:r>
              <a:rPr lang="en-US" altLang="zh-CN" dirty="0" smtClean="0"/>
              <a:t>”</a:t>
            </a:r>
            <a:r>
              <a:rPr lang="zh-CN" altLang="zh-CN" dirty="0" smtClean="0"/>
              <a:t>，那么以后所有与泰语有关的歌曲都不会出现在你的音乐列表里边了。</a:t>
            </a:r>
          </a:p>
          <a:p>
            <a:pPr eaLnBrk="1" hangingPunct="1"/>
            <a:endParaRPr lang="en-US" altLang="zh-CN" b="1" dirty="0" smtClean="0"/>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7787" y="2165391"/>
            <a:ext cx="3797536" cy="30638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 name="Group 16"/>
          <p:cNvGrpSpPr>
            <a:grpSpLocks/>
          </p:cNvGrpSpPr>
          <p:nvPr/>
        </p:nvGrpSpPr>
        <p:grpSpPr bwMode="auto">
          <a:xfrm>
            <a:off x="408955" y="1656111"/>
            <a:ext cx="4897437" cy="431800"/>
            <a:chOff x="0" y="0"/>
            <a:chExt cx="4896544" cy="432048"/>
          </a:xfrm>
        </p:grpSpPr>
        <p:sp>
          <p:nvSpPr>
            <p:cNvPr id="18" name="矩形 19"/>
            <p:cNvSpPr>
              <a:spLocks noChangeArrowheads="1"/>
            </p:cNvSpPr>
            <p:nvPr/>
          </p:nvSpPr>
          <p:spPr bwMode="auto">
            <a:xfrm>
              <a:off x="0" y="0"/>
              <a:ext cx="4896544" cy="432048"/>
            </a:xfrm>
            <a:prstGeom prst="rect">
              <a:avLst/>
            </a:prstGeom>
            <a:noFill/>
            <a:ln w="12700" cap="flat" cmpd="sng">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9" name="矩形 20"/>
            <p:cNvSpPr>
              <a:spLocks noChangeArrowheads="1"/>
            </p:cNvSpPr>
            <p:nvPr/>
          </p:nvSpPr>
          <p:spPr bwMode="auto">
            <a:xfrm>
              <a:off x="0" y="0"/>
              <a:ext cx="432048" cy="432048"/>
            </a:xfrm>
            <a:prstGeom prst="rect">
              <a:avLst/>
            </a:prstGeom>
            <a:gradFill rotWithShape="1">
              <a:gsLst>
                <a:gs pos="0">
                  <a:srgbClr val="DDEBCF"/>
                </a:gs>
                <a:gs pos="50000">
                  <a:srgbClr val="9CB86E"/>
                </a:gs>
                <a:gs pos="100000">
                  <a:srgbClr val="156B13"/>
                </a:gs>
              </a:gsLst>
              <a:lin ang="5400000" scaled="0"/>
            </a:gradFill>
            <a:ln w="12700" cap="flat" cmpd="sng">
              <a:solidFill>
                <a:srgbClr val="92D050"/>
              </a:solidFill>
              <a:miter lim="800000"/>
              <a:headEnd/>
              <a:tailEnd/>
            </a:ln>
          </p:spPr>
          <p:txBody>
            <a:bodyPr anchor="ctr"/>
            <a:lstStyle/>
            <a:p>
              <a:pPr algn="ctr"/>
              <a:r>
                <a:rPr lang="en-US" altLang="zh-CN" dirty="0" smtClean="0">
                  <a:solidFill>
                    <a:srgbClr val="FFFFFF"/>
                  </a:solidFill>
                  <a:latin typeface="Calibri" pitchFamily="34" charset="0"/>
                  <a:cs typeface="Calibri" pitchFamily="34" charset="0"/>
                  <a:sym typeface="Calibri" pitchFamily="34" charset="0"/>
                </a:rPr>
                <a:t>1</a:t>
              </a:r>
              <a:endParaRPr lang="zh-CN" altLang="en-US" dirty="0"/>
            </a:p>
          </p:txBody>
        </p:sp>
        <p:sp>
          <p:nvSpPr>
            <p:cNvPr id="20" name="TextBox 21"/>
            <p:cNvSpPr>
              <a:spLocks noChangeArrowheads="1"/>
            </p:cNvSpPr>
            <p:nvPr/>
          </p:nvSpPr>
          <p:spPr bwMode="auto">
            <a:xfrm>
              <a:off x="602456" y="60395"/>
              <a:ext cx="407806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dirty="0">
                  <a:solidFill>
                    <a:srgbClr val="7F7F7F"/>
                  </a:solidFill>
                  <a:latin typeface="微软雅黑" pitchFamily="34" charset="-122"/>
                  <a:ea typeface="微软雅黑" pitchFamily="34" charset="-122"/>
                  <a:sym typeface="微软雅黑" pitchFamily="34" charset="-122"/>
                </a:rPr>
                <a:t>过滤器：把不喜欢的音乐全部挡在门外</a:t>
              </a:r>
            </a:p>
          </p:txBody>
        </p:sp>
      </p:grpSp>
      <p:grpSp>
        <p:nvGrpSpPr>
          <p:cNvPr id="21" name="Group 16"/>
          <p:cNvGrpSpPr>
            <a:grpSpLocks/>
          </p:cNvGrpSpPr>
          <p:nvPr/>
        </p:nvGrpSpPr>
        <p:grpSpPr bwMode="auto">
          <a:xfrm>
            <a:off x="408955" y="3249228"/>
            <a:ext cx="4897437" cy="431800"/>
            <a:chOff x="0" y="0"/>
            <a:chExt cx="4896544" cy="432048"/>
          </a:xfrm>
        </p:grpSpPr>
        <p:sp>
          <p:nvSpPr>
            <p:cNvPr id="22" name="矩形 19"/>
            <p:cNvSpPr>
              <a:spLocks noChangeArrowheads="1"/>
            </p:cNvSpPr>
            <p:nvPr/>
          </p:nvSpPr>
          <p:spPr bwMode="auto">
            <a:xfrm>
              <a:off x="0" y="0"/>
              <a:ext cx="4896544" cy="432048"/>
            </a:xfrm>
            <a:prstGeom prst="rect">
              <a:avLst/>
            </a:prstGeom>
            <a:noFill/>
            <a:ln w="12700" cap="flat" cmpd="sng">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3" name="矩形 20"/>
            <p:cNvSpPr>
              <a:spLocks noChangeArrowheads="1"/>
            </p:cNvSpPr>
            <p:nvPr/>
          </p:nvSpPr>
          <p:spPr bwMode="auto">
            <a:xfrm>
              <a:off x="0" y="0"/>
              <a:ext cx="432048" cy="432048"/>
            </a:xfrm>
            <a:prstGeom prst="rect">
              <a:avLst/>
            </a:prstGeom>
            <a:gradFill rotWithShape="1">
              <a:gsLst>
                <a:gs pos="0">
                  <a:srgbClr val="DDEBCF"/>
                </a:gs>
                <a:gs pos="50000">
                  <a:srgbClr val="9CB86E"/>
                </a:gs>
                <a:gs pos="100000">
                  <a:srgbClr val="156B13"/>
                </a:gs>
              </a:gsLst>
              <a:lin ang="5400000" scaled="0"/>
            </a:gradFill>
            <a:ln w="12700" cap="flat" cmpd="sng">
              <a:solidFill>
                <a:srgbClr val="92D050"/>
              </a:solidFill>
              <a:miter lim="800000"/>
              <a:headEnd/>
              <a:tailEnd/>
            </a:ln>
          </p:spPr>
          <p:txBody>
            <a:bodyPr anchor="ctr"/>
            <a:lstStyle/>
            <a:p>
              <a:pPr algn="ctr"/>
              <a:r>
                <a:rPr lang="en-US" altLang="zh-CN" dirty="0">
                  <a:solidFill>
                    <a:srgbClr val="FFFFFF"/>
                  </a:solidFill>
                  <a:latin typeface="Calibri" pitchFamily="34" charset="0"/>
                  <a:cs typeface="Calibri" pitchFamily="34" charset="0"/>
                  <a:sym typeface="Calibri" pitchFamily="34" charset="0"/>
                </a:rPr>
                <a:t>2</a:t>
              </a:r>
              <a:endParaRPr lang="zh-CN" altLang="en-US" dirty="0"/>
            </a:p>
          </p:txBody>
        </p:sp>
        <p:sp>
          <p:nvSpPr>
            <p:cNvPr id="24" name="TextBox 21"/>
            <p:cNvSpPr>
              <a:spLocks noChangeArrowheads="1"/>
            </p:cNvSpPr>
            <p:nvPr/>
          </p:nvSpPr>
          <p:spPr bwMode="auto">
            <a:xfrm>
              <a:off x="602455" y="60395"/>
              <a:ext cx="4294088" cy="338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dirty="0">
                  <a:solidFill>
                    <a:srgbClr val="7F7F7F"/>
                  </a:solidFill>
                  <a:latin typeface="微软雅黑" pitchFamily="34" charset="-122"/>
                  <a:ea typeface="微软雅黑" pitchFamily="34" charset="-122"/>
                  <a:sym typeface="微软雅黑" pitchFamily="34" charset="-122"/>
                </a:rPr>
                <a:t>收听朋友</a:t>
              </a:r>
              <a:r>
                <a:rPr lang="zh-CN" altLang="en-US" sz="1600" b="1" dirty="0" smtClean="0">
                  <a:solidFill>
                    <a:srgbClr val="7F7F7F"/>
                  </a:solidFill>
                  <a:latin typeface="微软雅黑" pitchFamily="34" charset="-122"/>
                  <a:ea typeface="微软雅黑" pitchFamily="34" charset="-122"/>
                  <a:sym typeface="微软雅黑" pitchFamily="34" charset="-122"/>
                </a:rPr>
                <a:t>：可以</a:t>
              </a:r>
              <a:r>
                <a:rPr lang="zh-CN" altLang="en-US" sz="1600" b="1" dirty="0">
                  <a:solidFill>
                    <a:srgbClr val="7F7F7F"/>
                  </a:solidFill>
                  <a:latin typeface="微软雅黑" pitchFamily="34" charset="-122"/>
                  <a:ea typeface="微软雅黑" pitchFamily="34" charset="-122"/>
                  <a:sym typeface="微软雅黑" pitchFamily="34" charset="-122"/>
                </a:rPr>
                <a:t>收听好友的音乐状态</a:t>
              </a:r>
            </a:p>
          </p:txBody>
        </p:sp>
      </p:grpSp>
      <p:grpSp>
        <p:nvGrpSpPr>
          <p:cNvPr id="25" name="Group 16"/>
          <p:cNvGrpSpPr>
            <a:grpSpLocks/>
          </p:cNvGrpSpPr>
          <p:nvPr/>
        </p:nvGrpSpPr>
        <p:grpSpPr bwMode="auto">
          <a:xfrm>
            <a:off x="408955" y="5157440"/>
            <a:ext cx="4897437" cy="431800"/>
            <a:chOff x="0" y="0"/>
            <a:chExt cx="4896544" cy="432048"/>
          </a:xfrm>
        </p:grpSpPr>
        <p:sp>
          <p:nvSpPr>
            <p:cNvPr id="26" name="矩形 19"/>
            <p:cNvSpPr>
              <a:spLocks noChangeArrowheads="1"/>
            </p:cNvSpPr>
            <p:nvPr/>
          </p:nvSpPr>
          <p:spPr bwMode="auto">
            <a:xfrm>
              <a:off x="0" y="0"/>
              <a:ext cx="4896544" cy="432048"/>
            </a:xfrm>
            <a:prstGeom prst="rect">
              <a:avLst/>
            </a:prstGeom>
            <a:noFill/>
            <a:ln w="12700" cap="flat" cmpd="sng">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7" name="矩形 20"/>
            <p:cNvSpPr>
              <a:spLocks noChangeArrowheads="1"/>
            </p:cNvSpPr>
            <p:nvPr/>
          </p:nvSpPr>
          <p:spPr bwMode="auto">
            <a:xfrm>
              <a:off x="0" y="0"/>
              <a:ext cx="432048" cy="432048"/>
            </a:xfrm>
            <a:prstGeom prst="rect">
              <a:avLst/>
            </a:prstGeom>
            <a:gradFill rotWithShape="1">
              <a:gsLst>
                <a:gs pos="0">
                  <a:srgbClr val="DDEBCF"/>
                </a:gs>
                <a:gs pos="50000">
                  <a:srgbClr val="9CB86E"/>
                </a:gs>
                <a:gs pos="100000">
                  <a:srgbClr val="156B13"/>
                </a:gs>
              </a:gsLst>
              <a:lin ang="5400000" scaled="0"/>
            </a:gradFill>
            <a:ln w="12700" cap="flat" cmpd="sng">
              <a:solidFill>
                <a:srgbClr val="92D050"/>
              </a:solidFill>
              <a:miter lim="800000"/>
              <a:headEnd/>
              <a:tailEnd/>
            </a:ln>
          </p:spPr>
          <p:txBody>
            <a:bodyPr anchor="ctr"/>
            <a:lstStyle/>
            <a:p>
              <a:pPr algn="ctr"/>
              <a:r>
                <a:rPr lang="en-US" altLang="zh-CN" dirty="0" smtClean="0">
                  <a:solidFill>
                    <a:srgbClr val="FFFFFF"/>
                  </a:solidFill>
                  <a:latin typeface="Calibri" pitchFamily="34" charset="0"/>
                  <a:cs typeface="Calibri" pitchFamily="34" charset="0"/>
                  <a:sym typeface="Calibri" pitchFamily="34" charset="0"/>
                </a:rPr>
                <a:t>3</a:t>
              </a:r>
              <a:endParaRPr lang="zh-CN" altLang="en-US" dirty="0"/>
            </a:p>
          </p:txBody>
        </p:sp>
        <p:sp>
          <p:nvSpPr>
            <p:cNvPr id="28" name="TextBox 21"/>
            <p:cNvSpPr>
              <a:spLocks noChangeArrowheads="1"/>
            </p:cNvSpPr>
            <p:nvPr/>
          </p:nvSpPr>
          <p:spPr bwMode="auto">
            <a:xfrm>
              <a:off x="602456" y="60395"/>
              <a:ext cx="407806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dirty="0">
                  <a:solidFill>
                    <a:srgbClr val="7F7F7F"/>
                  </a:solidFill>
                  <a:latin typeface="微软雅黑" pitchFamily="34" charset="-122"/>
                  <a:ea typeface="微软雅黑" pitchFamily="34" charset="-122"/>
                  <a:sym typeface="微软雅黑" pitchFamily="34" charset="-122"/>
                </a:rPr>
                <a:t>快捷键：让用户可以丢掉鼠标</a:t>
              </a:r>
            </a:p>
          </p:txBody>
        </p:sp>
      </p:grpSp>
      <p:sp>
        <p:nvSpPr>
          <p:cNvPr id="2" name="矩形 1"/>
          <p:cNvSpPr/>
          <p:nvPr/>
        </p:nvSpPr>
        <p:spPr>
          <a:xfrm>
            <a:off x="228935" y="3717032"/>
            <a:ext cx="7308812" cy="1477328"/>
          </a:xfrm>
          <a:prstGeom prst="rect">
            <a:avLst/>
          </a:prstGeom>
        </p:spPr>
        <p:txBody>
          <a:bodyPr wrap="square">
            <a:spAutoFit/>
          </a:bodyPr>
          <a:lstStyle/>
          <a:p>
            <a:pPr indent="457200" eaLnBrk="1" hangingPunct="1"/>
            <a:r>
              <a:rPr lang="zh-CN" altLang="zh-CN" dirty="0">
                <a:latin typeface="微软雅黑" pitchFamily="34" charset="-122"/>
                <a:ea typeface="微软雅黑" pitchFamily="34" charset="-122"/>
              </a:rPr>
              <a:t>用户邀请</a:t>
            </a:r>
            <a:r>
              <a:rPr lang="en-US" altLang="zh-CN" dirty="0">
                <a:latin typeface="微软雅黑" pitchFamily="34" charset="-122"/>
                <a:ea typeface="微软雅黑" pitchFamily="34" charset="-122"/>
              </a:rPr>
              <a:t>3</a:t>
            </a:r>
            <a:r>
              <a:rPr lang="zh-CN" altLang="zh-CN" dirty="0">
                <a:latin typeface="微软雅黑" pitchFamily="34" charset="-122"/>
                <a:ea typeface="微软雅黑" pitchFamily="34" charset="-122"/>
              </a:rPr>
              <a:t>位好友才可以解锁这个功能。好友在听些什么音乐？喜欢什么音乐？拥有此功能后，用户只需要在搜索框内</a:t>
            </a:r>
            <a:r>
              <a:rPr lang="en-US" altLang="zh-CN" dirty="0">
                <a:latin typeface="微软雅黑" pitchFamily="34" charset="-122"/>
                <a:ea typeface="微软雅黑" pitchFamily="34" charset="-122"/>
              </a:rPr>
              <a:t>@TA</a:t>
            </a:r>
            <a:r>
              <a:rPr lang="zh-CN" altLang="zh-CN" dirty="0">
                <a:latin typeface="微软雅黑" pitchFamily="34" charset="-122"/>
                <a:ea typeface="微软雅黑" pitchFamily="34" charset="-122"/>
              </a:rPr>
              <a:t>的昵称，就可以直接收听</a:t>
            </a:r>
            <a:r>
              <a:rPr lang="en-US" altLang="zh-CN" dirty="0">
                <a:latin typeface="微软雅黑" pitchFamily="34" charset="-122"/>
                <a:ea typeface="微软雅黑" pitchFamily="34" charset="-122"/>
              </a:rPr>
              <a:t>TA</a:t>
            </a:r>
            <a:r>
              <a:rPr lang="zh-CN" altLang="zh-CN" dirty="0">
                <a:latin typeface="微软雅黑" pitchFamily="34" charset="-122"/>
                <a:ea typeface="微软雅黑" pitchFamily="34" charset="-122"/>
              </a:rPr>
              <a:t>了。例如：</a:t>
            </a:r>
            <a:r>
              <a:rPr lang="en-US" altLang="zh-CN" dirty="0">
                <a:latin typeface="微软雅黑" pitchFamily="34" charset="-122"/>
                <a:ea typeface="微软雅黑" pitchFamily="34" charset="-122"/>
              </a:rPr>
              <a:t>@</a:t>
            </a:r>
            <a:r>
              <a:rPr lang="zh-CN" altLang="zh-CN" dirty="0">
                <a:latin typeface="微软雅黑" pitchFamily="34" charset="-122"/>
                <a:ea typeface="微软雅黑" pitchFamily="34" charset="-122"/>
              </a:rPr>
              <a:t>张小三</a:t>
            </a:r>
          </a:p>
          <a:p>
            <a:pPr indent="457200" eaLnBrk="1" hangingPunct="1"/>
            <a:r>
              <a:rPr lang="zh-CN" altLang="zh-CN" dirty="0">
                <a:latin typeface="微软雅黑" pitchFamily="34" charset="-122"/>
                <a:ea typeface="微软雅黑" pitchFamily="34" charset="-122"/>
              </a:rPr>
              <a:t>另外：用户还可以通过</a:t>
            </a:r>
            <a:r>
              <a:rPr lang="en-US" altLang="zh-CN" dirty="0">
                <a:latin typeface="微软雅黑" pitchFamily="34" charset="-122"/>
                <a:ea typeface="微软雅黑" pitchFamily="34" charset="-122"/>
              </a:rPr>
              <a:t>Jing.fm</a:t>
            </a:r>
            <a:r>
              <a:rPr lang="zh-CN" altLang="zh-CN" dirty="0">
                <a:latin typeface="微软雅黑" pitchFamily="34" charset="-122"/>
                <a:ea typeface="微软雅黑" pitchFamily="34" charset="-122"/>
              </a:rPr>
              <a:t>的组合功能，对朋友的音乐内容进行拆分，例如：</a:t>
            </a:r>
            <a:r>
              <a:rPr lang="en-US" altLang="zh-CN" dirty="0">
                <a:latin typeface="微软雅黑" pitchFamily="34" charset="-122"/>
                <a:ea typeface="微软雅黑" pitchFamily="34" charset="-122"/>
              </a:rPr>
              <a:t>@</a:t>
            </a:r>
            <a:r>
              <a:rPr lang="zh-CN" altLang="zh-CN" dirty="0">
                <a:latin typeface="微软雅黑" pitchFamily="34" charset="-122"/>
                <a:ea typeface="微软雅黑" pitchFamily="34" charset="-122"/>
              </a:rPr>
              <a:t>张小三＋悲伤＋回忆</a:t>
            </a:r>
          </a:p>
        </p:txBody>
      </p:sp>
      <p:sp>
        <p:nvSpPr>
          <p:cNvPr id="3" name="矩形 2"/>
          <p:cNvSpPr/>
          <p:nvPr/>
        </p:nvSpPr>
        <p:spPr>
          <a:xfrm>
            <a:off x="416041" y="5566010"/>
            <a:ext cx="6096000" cy="923330"/>
          </a:xfrm>
          <a:prstGeom prst="rect">
            <a:avLst/>
          </a:prstGeom>
        </p:spPr>
        <p:txBody>
          <a:bodyPr>
            <a:spAutoFit/>
          </a:bodyPr>
          <a:lstStyle/>
          <a:p>
            <a:pPr indent="457200" eaLnBrk="1" hangingPunct="1"/>
            <a:r>
              <a:rPr lang="zh-CN" altLang="zh-CN" dirty="0">
                <a:latin typeface="微软雅黑" pitchFamily="34" charset="-122"/>
                <a:ea typeface="微软雅黑" pitchFamily="34" charset="-122"/>
              </a:rPr>
              <a:t>用户连续</a:t>
            </a:r>
            <a:r>
              <a:rPr lang="en-US" altLang="zh-CN" dirty="0">
                <a:latin typeface="微软雅黑" pitchFamily="34" charset="-122"/>
                <a:ea typeface="微软雅黑" pitchFamily="34" charset="-122"/>
              </a:rPr>
              <a:t>5</a:t>
            </a:r>
            <a:r>
              <a:rPr lang="zh-CN" altLang="zh-CN" dirty="0">
                <a:latin typeface="微软雅黑" pitchFamily="34" charset="-122"/>
                <a:ea typeface="微软雅黑" pitchFamily="34" charset="-122"/>
              </a:rPr>
              <a:t>天登录</a:t>
            </a:r>
            <a:r>
              <a:rPr lang="en-US" altLang="zh-CN" dirty="0">
                <a:latin typeface="微软雅黑" pitchFamily="34" charset="-122"/>
                <a:ea typeface="微软雅黑" pitchFamily="34" charset="-122"/>
              </a:rPr>
              <a:t>Jing.fm</a:t>
            </a:r>
            <a:r>
              <a:rPr lang="zh-CN" altLang="zh-CN" dirty="0">
                <a:latin typeface="微软雅黑" pitchFamily="34" charset="-122"/>
                <a:ea typeface="微软雅黑" pitchFamily="34" charset="-122"/>
              </a:rPr>
              <a:t>就可以解锁此功能。使用此功能，用户可以非常简单的操作，如：下一首、音量、搜索、喜欢、讨厌、应用中心等功能。</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p:cBhvr>
                                        <p:cTn id="7" dur="500"/>
                                        <p:tgtEl>
                                          <p:spTgt spid="17"/>
                                        </p:tgtEl>
                                      </p:cBhvr>
                                    </p:animEffect>
                                  </p:childTnLst>
                                </p:cTn>
                              </p:par>
                            </p:childTnLst>
                          </p:cTn>
                        </p:par>
                        <p:par>
                          <p:cTn id="8" fill="hold">
                            <p:stCondLst>
                              <p:cond delay="500"/>
                            </p:stCondLst>
                            <p:childTnLst>
                              <p:par>
                                <p:cTn id="9" presetID="52" presetClass="entr" presetSubtype="0" fill="hold" nodeType="afterEffect">
                                  <p:stCondLst>
                                    <p:cond delay="0"/>
                                  </p:stCondLst>
                                  <p:childTnLst>
                                    <p:set>
                                      <p:cBhvr>
                                        <p:cTn id="10" dur="1" fill="hold">
                                          <p:stCondLst>
                                            <p:cond delay="0"/>
                                          </p:stCondLst>
                                        </p:cTn>
                                        <p:tgtEl>
                                          <p:spTgt spid="33795">
                                            <p:txEl>
                                              <p:pRg st="0" end="0"/>
                                            </p:txEl>
                                          </p:spTgt>
                                        </p:tgtEl>
                                        <p:attrNameLst>
                                          <p:attrName>style.visibility</p:attrName>
                                        </p:attrNameLst>
                                      </p:cBhvr>
                                      <p:to>
                                        <p:strVal val="visible"/>
                                      </p:to>
                                    </p:set>
                                    <p:animScale>
                                      <p:cBhvr>
                                        <p:cTn id="11" dur="1000" decel="50000" fill="hold">
                                          <p:stCondLst>
                                            <p:cond delay="0"/>
                                          </p:stCondLst>
                                        </p:cTn>
                                        <p:tgtEl>
                                          <p:spTgt spid="3379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33795">
                                            <p:txEl>
                                              <p:pRg st="0" end="0"/>
                                            </p:txEl>
                                          </p:spTgt>
                                        </p:tgtEl>
                                        <p:attrNameLst>
                                          <p:attrName>ppt_x</p:attrName>
                                          <p:attrName>ppt_y</p:attrName>
                                        </p:attrNameLst>
                                      </p:cBhvr>
                                    </p:animMotion>
                                    <p:animEffect transition="in" filter="fade">
                                      <p:cBhvr>
                                        <p:cTn id="13" dur="1000"/>
                                        <p:tgtEl>
                                          <p:spTgt spid="33795">
                                            <p:txEl>
                                              <p:pRg st="0" end="0"/>
                                            </p:txEl>
                                          </p:spTgt>
                                        </p:tgtEl>
                                      </p:cBhvr>
                                    </p:animEffect>
                                  </p:childTnLst>
                                </p:cTn>
                              </p:par>
                              <p:par>
                                <p:cTn id="14" presetID="63" presetClass="path" presetSubtype="0" accel="50000" fill="hold" nodeType="withEffect">
                                  <p:stCondLst>
                                    <p:cond delay="0"/>
                                  </p:stCondLst>
                                  <p:childTnLst>
                                    <p:animMotion origin="layout" path="M -0.87926 -3.44126E-6 L -4.00989E-6 -3.44126E-6 " pathEditMode="relative" rAng="0" ptsTypes="AA">
                                      <p:cBhvr>
                                        <p:cTn id="15" dur="500" fill="hold"/>
                                        <p:tgtEl>
                                          <p:spTgt spid="17"/>
                                        </p:tgtEl>
                                        <p:attrNameLst>
                                          <p:attrName>ppt_x,ppt_y</p:attrName>
                                        </p:attrNameLst>
                                      </p:cBhvr>
                                      <p:rCtr x="4396300" y="0"/>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p:cBhvr>
                                        <p:cTn id="20" dur="500"/>
                                        <p:tgtEl>
                                          <p:spTgt spid="21"/>
                                        </p:tgtEl>
                                      </p:cBhvr>
                                    </p:animEffect>
                                  </p:childTnLst>
                                </p:cTn>
                              </p:par>
                              <p:par>
                                <p:cTn id="21" presetID="63" presetClass="path" presetSubtype="0" accel="50000" fill="hold" nodeType="withEffect">
                                  <p:stCondLst>
                                    <p:cond delay="0"/>
                                  </p:stCondLst>
                                  <p:childTnLst>
                                    <p:animMotion origin="layout" path="M -0.87926 -3.44126E-6 L -4.00989E-6 -3.44126E-6 " pathEditMode="relative" rAng="0" ptsTypes="AA">
                                      <p:cBhvr>
                                        <p:cTn id="22" dur="500" fill="hold"/>
                                        <p:tgtEl>
                                          <p:spTgt spid="21"/>
                                        </p:tgtEl>
                                        <p:attrNameLst>
                                          <p:attrName>ppt_x,ppt_y</p:attrName>
                                        </p:attrNameLst>
                                      </p:cBhvr>
                                      <p:rCtr x="4396300" y="0"/>
                                    </p:animMotion>
                                  </p:childTnLst>
                                </p:cTn>
                              </p:par>
                            </p:childTnLst>
                          </p:cTn>
                        </p:par>
                        <p:par>
                          <p:cTn id="23" fill="hold">
                            <p:stCondLst>
                              <p:cond delay="500"/>
                            </p:stCondLst>
                            <p:childTnLst>
                              <p:par>
                                <p:cTn id="24" presetID="52" presetClass="entr" presetSubtype="0"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Scale>
                                      <p:cBhvr>
                                        <p:cTn id="26"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2"/>
                                        </p:tgtEl>
                                        <p:attrNameLst>
                                          <p:attrName>ppt_x</p:attrName>
                                          <p:attrName>ppt_y</p:attrName>
                                        </p:attrNameLst>
                                      </p:cBhvr>
                                    </p:animMotion>
                                    <p:animEffect transition="in" filter="fade">
                                      <p:cBhvr>
                                        <p:cTn id="28" dur="10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p:cBhvr>
                                        <p:cTn id="33" dur="500"/>
                                        <p:tgtEl>
                                          <p:spTgt spid="25"/>
                                        </p:tgtEl>
                                      </p:cBhvr>
                                    </p:animEffect>
                                  </p:childTnLst>
                                </p:cTn>
                              </p:par>
                              <p:par>
                                <p:cTn id="34" presetID="63" presetClass="path" presetSubtype="0" accel="50000" fill="hold" nodeType="withEffect">
                                  <p:stCondLst>
                                    <p:cond delay="0"/>
                                  </p:stCondLst>
                                  <p:childTnLst>
                                    <p:animMotion origin="layout" path="M -0.87926 -3.44126E-6 L -4.00989E-6 -3.44126E-6 " pathEditMode="relative" rAng="0" ptsTypes="AA">
                                      <p:cBhvr>
                                        <p:cTn id="35" dur="500" fill="hold"/>
                                        <p:tgtEl>
                                          <p:spTgt spid="25"/>
                                        </p:tgtEl>
                                        <p:attrNameLst>
                                          <p:attrName>ppt_x,ppt_y</p:attrName>
                                        </p:attrNameLst>
                                      </p:cBhvr>
                                      <p:rCtr x="4396300" y="0"/>
                                    </p:animMotion>
                                  </p:childTnLst>
                                </p:cTn>
                              </p:par>
                            </p:childTnLst>
                          </p:cTn>
                        </p:par>
                        <p:par>
                          <p:cTn id="36" fill="hold">
                            <p:stCondLst>
                              <p:cond delay="500"/>
                            </p:stCondLst>
                            <p:childTnLst>
                              <p:par>
                                <p:cTn id="37" presetID="52" presetClass="entr" presetSubtype="0"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Scale>
                                      <p:cBhvr>
                                        <p:cTn id="39"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3"/>
                                        </p:tgtEl>
                                        <p:attrNameLst>
                                          <p:attrName>ppt_x</p:attrName>
                                          <p:attrName>ppt_y</p:attrName>
                                        </p:attrNameLst>
                                      </p:cBhvr>
                                    </p:animMotion>
                                    <p:animEffect transition="in" filter="fade">
                                      <p:cBhvr>
                                        <p:cTn id="4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210" y="1841188"/>
            <a:ext cx="6360912" cy="4319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0" name="标题 1"/>
          <p:cNvSpPr>
            <a:spLocks noGrp="1"/>
          </p:cNvSpPr>
          <p:nvPr>
            <p:ph type="title"/>
          </p:nvPr>
        </p:nvSpPr>
        <p:spPr>
          <a:xfrm>
            <a:off x="609600" y="274638"/>
            <a:ext cx="6169025" cy="852487"/>
          </a:xfrm>
        </p:spPr>
        <p:txBody>
          <a:bodyPr/>
          <a:lstStyle/>
          <a:p>
            <a:pPr eaLnBrk="1" hangingPunct="1"/>
            <a:r>
              <a:rPr lang="en-US" altLang="zh-CN" b="1" smtClean="0"/>
              <a:t>4.JingFM</a:t>
            </a:r>
            <a:r>
              <a:rPr lang="zh-CN" altLang="zh-CN" b="1" smtClean="0"/>
              <a:t>功能简析</a:t>
            </a:r>
            <a:endParaRPr lang="zh-CN" altLang="en-US" smtClean="0"/>
          </a:p>
        </p:txBody>
      </p:sp>
      <p:sp>
        <p:nvSpPr>
          <p:cNvPr id="6" name="内容占位符 2"/>
          <p:cNvSpPr txBox="1">
            <a:spLocks/>
          </p:cNvSpPr>
          <p:nvPr/>
        </p:nvSpPr>
        <p:spPr bwMode="auto">
          <a:xfrm>
            <a:off x="5413511" y="1841188"/>
            <a:ext cx="6516724" cy="1011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457200" algn="l" rtl="0" eaLnBrk="0" fontAlgn="base" hangingPunct="0">
              <a:spcBef>
                <a:spcPct val="20000"/>
              </a:spcBef>
              <a:spcAft>
                <a:spcPct val="0"/>
              </a:spcAft>
              <a:buFontTx/>
              <a:buNone/>
              <a:defRPr sz="1800">
                <a:solidFill>
                  <a:schemeClr val="tx1"/>
                </a:solidFill>
                <a:latin typeface="微软雅黑" pitchFamily="34" charset="-122"/>
                <a:ea typeface="微软雅黑" pitchFamily="34" charset="-122"/>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9pPr>
          </a:lstStyle>
          <a:p>
            <a:pPr eaLnBrk="1" hangingPunct="1"/>
            <a:r>
              <a:rPr lang="zh-CN" altLang="en-US" dirty="0" smtClean="0"/>
              <a:t>个人</a:t>
            </a:r>
            <a:r>
              <a:rPr lang="zh-CN" altLang="en-US" dirty="0"/>
              <a:t>电台主要满足用户在无所适从的时候想听些好音乐的、合自己的口味的音乐，但是又不知道该听些什么，那么</a:t>
            </a:r>
            <a:r>
              <a:rPr lang="en-US" altLang="zh-CN" dirty="0"/>
              <a:t>Jing.fm</a:t>
            </a:r>
            <a:r>
              <a:rPr lang="zh-CN" altLang="en-US" dirty="0"/>
              <a:t>会根据用户个人数据在个人电台为其推送适合的旋律。</a:t>
            </a:r>
          </a:p>
          <a:p>
            <a:pPr eaLnBrk="1" hangingPunct="1"/>
            <a:endParaRPr lang="zh-CN" altLang="zh-CN" dirty="0" smtClean="0"/>
          </a:p>
          <a:p>
            <a:pPr eaLnBrk="1" hangingPunct="1"/>
            <a:endParaRPr lang="en-US" altLang="zh-CN" b="1" dirty="0" smtClean="0"/>
          </a:p>
        </p:txBody>
      </p:sp>
      <p:grpSp>
        <p:nvGrpSpPr>
          <p:cNvPr id="7" name="Group 16"/>
          <p:cNvGrpSpPr>
            <a:grpSpLocks/>
          </p:cNvGrpSpPr>
          <p:nvPr/>
        </p:nvGrpSpPr>
        <p:grpSpPr bwMode="auto">
          <a:xfrm>
            <a:off x="5665539" y="1296071"/>
            <a:ext cx="4897437" cy="431800"/>
            <a:chOff x="0" y="0"/>
            <a:chExt cx="4896544" cy="432048"/>
          </a:xfrm>
        </p:grpSpPr>
        <p:sp>
          <p:nvSpPr>
            <p:cNvPr id="8" name="矩形 19"/>
            <p:cNvSpPr>
              <a:spLocks noChangeArrowheads="1"/>
            </p:cNvSpPr>
            <p:nvPr/>
          </p:nvSpPr>
          <p:spPr bwMode="auto">
            <a:xfrm>
              <a:off x="0" y="0"/>
              <a:ext cx="4896544" cy="432048"/>
            </a:xfrm>
            <a:prstGeom prst="rect">
              <a:avLst/>
            </a:prstGeom>
            <a:noFill/>
            <a:ln w="12700" cap="flat" cmpd="sng">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9" name="矩形 20"/>
            <p:cNvSpPr>
              <a:spLocks noChangeArrowheads="1"/>
            </p:cNvSpPr>
            <p:nvPr/>
          </p:nvSpPr>
          <p:spPr bwMode="auto">
            <a:xfrm>
              <a:off x="0" y="0"/>
              <a:ext cx="432048" cy="432048"/>
            </a:xfrm>
            <a:prstGeom prst="rect">
              <a:avLst/>
            </a:prstGeom>
            <a:gradFill rotWithShape="1">
              <a:gsLst>
                <a:gs pos="0">
                  <a:srgbClr val="DDEBCF"/>
                </a:gs>
                <a:gs pos="50000">
                  <a:srgbClr val="9CB86E"/>
                </a:gs>
                <a:gs pos="100000">
                  <a:srgbClr val="156B13"/>
                </a:gs>
              </a:gsLst>
              <a:lin ang="5400000" scaled="0"/>
            </a:gradFill>
            <a:ln w="12700" cap="flat" cmpd="sng">
              <a:solidFill>
                <a:srgbClr val="92D050"/>
              </a:solidFill>
              <a:miter lim="800000"/>
              <a:headEnd/>
              <a:tailEnd/>
            </a:ln>
          </p:spPr>
          <p:txBody>
            <a:bodyPr anchor="ctr"/>
            <a:lstStyle/>
            <a:p>
              <a:pPr algn="ctr"/>
              <a:r>
                <a:rPr lang="en-US" altLang="zh-CN" dirty="0">
                  <a:solidFill>
                    <a:srgbClr val="FFFFFF"/>
                  </a:solidFill>
                  <a:latin typeface="Calibri" pitchFamily="34" charset="0"/>
                  <a:cs typeface="Calibri" pitchFamily="34" charset="0"/>
                  <a:sym typeface="Calibri" pitchFamily="34" charset="0"/>
                </a:rPr>
                <a:t>4</a:t>
              </a:r>
              <a:endParaRPr lang="zh-CN" altLang="en-US" dirty="0"/>
            </a:p>
          </p:txBody>
        </p:sp>
        <p:sp>
          <p:nvSpPr>
            <p:cNvPr id="10" name="TextBox 21"/>
            <p:cNvSpPr>
              <a:spLocks noChangeArrowheads="1"/>
            </p:cNvSpPr>
            <p:nvPr/>
          </p:nvSpPr>
          <p:spPr bwMode="auto">
            <a:xfrm>
              <a:off x="602456" y="60395"/>
              <a:ext cx="4078064" cy="338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dirty="0">
                  <a:solidFill>
                    <a:srgbClr val="7F7F7F"/>
                  </a:solidFill>
                  <a:latin typeface="微软雅黑" pitchFamily="34" charset="-122"/>
                  <a:ea typeface="微软雅黑" pitchFamily="34" charset="-122"/>
                  <a:sym typeface="微软雅黑" pitchFamily="34" charset="-122"/>
                </a:rPr>
                <a:t>个人电台</a:t>
              </a:r>
              <a:r>
                <a:rPr lang="zh-CN" altLang="en-US" sz="1600" b="1" dirty="0" smtClean="0">
                  <a:solidFill>
                    <a:srgbClr val="7F7F7F"/>
                  </a:solidFill>
                  <a:latin typeface="微软雅黑" pitchFamily="34" charset="-122"/>
                  <a:ea typeface="微软雅黑" pitchFamily="34" charset="-122"/>
                  <a:sym typeface="微软雅黑" pitchFamily="34" charset="-122"/>
                </a:rPr>
                <a:t>：人工智能</a:t>
              </a:r>
              <a:r>
                <a:rPr lang="zh-CN" altLang="en-US" sz="1600" b="1" dirty="0">
                  <a:solidFill>
                    <a:srgbClr val="7F7F7F"/>
                  </a:solidFill>
                  <a:latin typeface="微软雅黑" pitchFamily="34" charset="-122"/>
                  <a:ea typeface="微软雅黑" pitchFamily="34" charset="-122"/>
                  <a:sym typeface="微软雅黑" pitchFamily="34" charset="-122"/>
                </a:rPr>
                <a:t>为用户推荐音乐的模式</a:t>
              </a:r>
            </a:p>
          </p:txBody>
        </p:sp>
      </p:grpSp>
      <p:grpSp>
        <p:nvGrpSpPr>
          <p:cNvPr id="11" name="Group 16"/>
          <p:cNvGrpSpPr>
            <a:grpSpLocks/>
          </p:cNvGrpSpPr>
          <p:nvPr/>
        </p:nvGrpSpPr>
        <p:grpSpPr bwMode="auto">
          <a:xfrm>
            <a:off x="5665539" y="2889188"/>
            <a:ext cx="4897437" cy="645135"/>
            <a:chOff x="0" y="0"/>
            <a:chExt cx="4896544" cy="645506"/>
          </a:xfrm>
        </p:grpSpPr>
        <p:sp>
          <p:nvSpPr>
            <p:cNvPr id="12" name="矩形 19"/>
            <p:cNvSpPr>
              <a:spLocks noChangeArrowheads="1"/>
            </p:cNvSpPr>
            <p:nvPr/>
          </p:nvSpPr>
          <p:spPr bwMode="auto">
            <a:xfrm>
              <a:off x="0" y="0"/>
              <a:ext cx="4896544" cy="432048"/>
            </a:xfrm>
            <a:prstGeom prst="rect">
              <a:avLst/>
            </a:prstGeom>
            <a:noFill/>
            <a:ln w="12700" cap="flat" cmpd="sng">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3" name="矩形 20"/>
            <p:cNvSpPr>
              <a:spLocks noChangeArrowheads="1"/>
            </p:cNvSpPr>
            <p:nvPr/>
          </p:nvSpPr>
          <p:spPr bwMode="auto">
            <a:xfrm>
              <a:off x="0" y="0"/>
              <a:ext cx="432048" cy="432048"/>
            </a:xfrm>
            <a:prstGeom prst="rect">
              <a:avLst/>
            </a:prstGeom>
            <a:gradFill rotWithShape="1">
              <a:gsLst>
                <a:gs pos="0">
                  <a:srgbClr val="DDEBCF"/>
                </a:gs>
                <a:gs pos="50000">
                  <a:srgbClr val="9CB86E"/>
                </a:gs>
                <a:gs pos="100000">
                  <a:srgbClr val="156B13"/>
                </a:gs>
              </a:gsLst>
              <a:lin ang="5400000" scaled="0"/>
            </a:gradFill>
            <a:ln w="12700" cap="flat" cmpd="sng">
              <a:solidFill>
                <a:srgbClr val="92D050"/>
              </a:solidFill>
              <a:miter lim="800000"/>
              <a:headEnd/>
              <a:tailEnd/>
            </a:ln>
          </p:spPr>
          <p:txBody>
            <a:bodyPr anchor="ctr"/>
            <a:lstStyle/>
            <a:p>
              <a:pPr algn="ctr"/>
              <a:r>
                <a:rPr lang="en-US" altLang="zh-CN" dirty="0" smtClean="0">
                  <a:solidFill>
                    <a:srgbClr val="FFFFFF"/>
                  </a:solidFill>
                  <a:latin typeface="Calibri" pitchFamily="34" charset="0"/>
                  <a:cs typeface="Calibri" pitchFamily="34" charset="0"/>
                  <a:sym typeface="Calibri" pitchFamily="34" charset="0"/>
                </a:rPr>
                <a:t>5</a:t>
              </a:r>
              <a:endParaRPr lang="zh-CN" altLang="en-US" dirty="0"/>
            </a:p>
          </p:txBody>
        </p:sp>
        <p:sp>
          <p:nvSpPr>
            <p:cNvPr id="14" name="TextBox 21"/>
            <p:cNvSpPr>
              <a:spLocks noChangeArrowheads="1"/>
            </p:cNvSpPr>
            <p:nvPr/>
          </p:nvSpPr>
          <p:spPr bwMode="auto">
            <a:xfrm>
              <a:off x="602455" y="60395"/>
              <a:ext cx="4294088" cy="585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dirty="0" smtClean="0">
                  <a:solidFill>
                    <a:srgbClr val="7F7F7F"/>
                  </a:solidFill>
                  <a:latin typeface="微软雅黑" pitchFamily="34" charset="-122"/>
                  <a:ea typeface="微软雅黑" pitchFamily="34" charset="-122"/>
                  <a:sym typeface="微软雅黑" pitchFamily="34" charset="-122"/>
                </a:rPr>
                <a:t>相似</a:t>
              </a:r>
              <a:r>
                <a:rPr lang="zh-CN" altLang="en-US" sz="1600" b="1" dirty="0">
                  <a:solidFill>
                    <a:srgbClr val="7F7F7F"/>
                  </a:solidFill>
                  <a:latin typeface="微软雅黑" pitchFamily="34" charset="-122"/>
                  <a:ea typeface="微软雅黑" pitchFamily="34" charset="-122"/>
                  <a:sym typeface="微软雅黑" pitchFamily="34" charset="-122"/>
                </a:rPr>
                <a:t>歌曲：每首歌都有与之相似的灵魂</a:t>
              </a:r>
            </a:p>
            <a:p>
              <a:endParaRPr lang="zh-CN" altLang="en-US" sz="1600" b="1" dirty="0">
                <a:solidFill>
                  <a:srgbClr val="7F7F7F"/>
                </a:solidFill>
                <a:latin typeface="微软雅黑" pitchFamily="34" charset="-122"/>
                <a:ea typeface="微软雅黑" pitchFamily="34" charset="-122"/>
                <a:sym typeface="微软雅黑" pitchFamily="34" charset="-122"/>
              </a:endParaRPr>
            </a:p>
          </p:txBody>
        </p:sp>
      </p:grpSp>
      <p:grpSp>
        <p:nvGrpSpPr>
          <p:cNvPr id="15" name="Group 16"/>
          <p:cNvGrpSpPr>
            <a:grpSpLocks/>
          </p:cNvGrpSpPr>
          <p:nvPr/>
        </p:nvGrpSpPr>
        <p:grpSpPr bwMode="auto">
          <a:xfrm>
            <a:off x="5701543" y="4221088"/>
            <a:ext cx="4897437" cy="431800"/>
            <a:chOff x="0" y="0"/>
            <a:chExt cx="4896544" cy="432048"/>
          </a:xfrm>
        </p:grpSpPr>
        <p:sp>
          <p:nvSpPr>
            <p:cNvPr id="16" name="矩形 19"/>
            <p:cNvSpPr>
              <a:spLocks noChangeArrowheads="1"/>
            </p:cNvSpPr>
            <p:nvPr/>
          </p:nvSpPr>
          <p:spPr bwMode="auto">
            <a:xfrm>
              <a:off x="0" y="0"/>
              <a:ext cx="4896544" cy="432048"/>
            </a:xfrm>
            <a:prstGeom prst="rect">
              <a:avLst/>
            </a:prstGeom>
            <a:noFill/>
            <a:ln w="12700" cap="flat" cmpd="sng">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 name="矩形 20"/>
            <p:cNvSpPr>
              <a:spLocks noChangeArrowheads="1"/>
            </p:cNvSpPr>
            <p:nvPr/>
          </p:nvSpPr>
          <p:spPr bwMode="auto">
            <a:xfrm>
              <a:off x="0" y="0"/>
              <a:ext cx="432048" cy="432048"/>
            </a:xfrm>
            <a:prstGeom prst="rect">
              <a:avLst/>
            </a:prstGeom>
            <a:gradFill rotWithShape="1">
              <a:gsLst>
                <a:gs pos="0">
                  <a:srgbClr val="DDEBCF"/>
                </a:gs>
                <a:gs pos="50000">
                  <a:srgbClr val="9CB86E"/>
                </a:gs>
                <a:gs pos="100000">
                  <a:srgbClr val="156B13"/>
                </a:gs>
              </a:gsLst>
              <a:lin ang="5400000" scaled="0"/>
            </a:gradFill>
            <a:ln w="12700" cap="flat" cmpd="sng">
              <a:solidFill>
                <a:srgbClr val="92D050"/>
              </a:solidFill>
              <a:miter lim="800000"/>
              <a:headEnd/>
              <a:tailEnd/>
            </a:ln>
          </p:spPr>
          <p:txBody>
            <a:bodyPr anchor="ctr"/>
            <a:lstStyle/>
            <a:p>
              <a:pPr algn="ctr"/>
              <a:r>
                <a:rPr lang="en-US" altLang="zh-CN" dirty="0">
                  <a:solidFill>
                    <a:srgbClr val="FFFFFF"/>
                  </a:solidFill>
                  <a:latin typeface="Calibri" pitchFamily="34" charset="0"/>
                  <a:cs typeface="Calibri" pitchFamily="34" charset="0"/>
                  <a:sym typeface="Calibri" pitchFamily="34" charset="0"/>
                </a:rPr>
                <a:t>6</a:t>
              </a:r>
              <a:endParaRPr lang="zh-CN" altLang="en-US" dirty="0"/>
            </a:p>
          </p:txBody>
        </p:sp>
        <p:sp>
          <p:nvSpPr>
            <p:cNvPr id="18" name="TextBox 21"/>
            <p:cNvSpPr>
              <a:spLocks noChangeArrowheads="1"/>
            </p:cNvSpPr>
            <p:nvPr/>
          </p:nvSpPr>
          <p:spPr bwMode="auto">
            <a:xfrm>
              <a:off x="602456" y="60395"/>
              <a:ext cx="407806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dirty="0">
                  <a:solidFill>
                    <a:srgbClr val="7F7F7F"/>
                  </a:solidFill>
                  <a:latin typeface="微软雅黑" pitchFamily="34" charset="-122"/>
                  <a:ea typeface="微软雅黑" pitchFamily="34" charset="-122"/>
                  <a:sym typeface="微软雅黑" pitchFamily="34" charset="-122"/>
                </a:rPr>
                <a:t>勋章</a:t>
              </a:r>
            </a:p>
          </p:txBody>
        </p:sp>
      </p:grpSp>
      <p:sp>
        <p:nvSpPr>
          <p:cNvPr id="19" name="矩形 18"/>
          <p:cNvSpPr/>
          <p:nvPr/>
        </p:nvSpPr>
        <p:spPr>
          <a:xfrm>
            <a:off x="5467925" y="3478623"/>
            <a:ext cx="6336704" cy="646331"/>
          </a:xfrm>
          <a:prstGeom prst="rect">
            <a:avLst/>
          </a:prstGeom>
        </p:spPr>
        <p:txBody>
          <a:bodyPr wrap="square">
            <a:spAutoFit/>
          </a:bodyPr>
          <a:lstStyle/>
          <a:p>
            <a:pPr indent="457200" eaLnBrk="1" hangingPunct="1"/>
            <a:r>
              <a:rPr lang="zh-CN" altLang="en-US" dirty="0">
                <a:latin typeface="微软雅黑" pitchFamily="34" charset="-122"/>
                <a:ea typeface="微软雅黑" pitchFamily="34" charset="-122"/>
              </a:rPr>
              <a:t>遇到一首自己喜欢的歌曲是缘分，此功能帮助用户快速找到喜欢的歌曲的相似歌曲。</a:t>
            </a:r>
          </a:p>
        </p:txBody>
      </p:sp>
      <p:sp>
        <p:nvSpPr>
          <p:cNvPr id="20" name="矩形 19"/>
          <p:cNvSpPr/>
          <p:nvPr/>
        </p:nvSpPr>
        <p:spPr>
          <a:xfrm>
            <a:off x="5708629" y="4629658"/>
            <a:ext cx="6096000" cy="1200329"/>
          </a:xfrm>
          <a:prstGeom prst="rect">
            <a:avLst/>
          </a:prstGeom>
        </p:spPr>
        <p:txBody>
          <a:bodyPr>
            <a:spAutoFit/>
          </a:bodyPr>
          <a:lstStyle/>
          <a:p>
            <a:pPr indent="457200" eaLnBrk="1" hangingPunct="1"/>
            <a:r>
              <a:rPr lang="en-US" altLang="zh-CN" dirty="0">
                <a:latin typeface="微软雅黑" pitchFamily="34" charset="-122"/>
                <a:ea typeface="微软雅黑" pitchFamily="34" charset="-122"/>
              </a:rPr>
              <a:t>Jing.fm</a:t>
            </a:r>
            <a:r>
              <a:rPr lang="zh-CN" altLang="en-US" dirty="0">
                <a:latin typeface="微软雅黑" pitchFamily="34" charset="-122"/>
                <a:ea typeface="微软雅黑" pitchFamily="34" charset="-122"/>
              </a:rPr>
              <a:t>用勋章的形式呈现用户掌握的风格、技能、状态、情绪、艺人，一方面便于</a:t>
            </a:r>
            <a:r>
              <a:rPr lang="en-US" altLang="zh-CN" dirty="0">
                <a:latin typeface="微软雅黑" pitchFamily="34" charset="-122"/>
                <a:ea typeface="微软雅黑" pitchFamily="34" charset="-122"/>
              </a:rPr>
              <a:t>Jing.fm</a:t>
            </a:r>
            <a:r>
              <a:rPr lang="zh-CN" altLang="en-US" dirty="0">
                <a:latin typeface="微软雅黑" pitchFamily="34" charset="-122"/>
                <a:ea typeface="微软雅黑" pitchFamily="34" charset="-122"/>
              </a:rPr>
              <a:t>更好的学习和掌握用户的喜好，另一方面用户在听歌的适合可以直接点选自己的常用风格，快速的听到想听的歌曲。</a:t>
            </a:r>
          </a:p>
        </p:txBody>
      </p:sp>
    </p:spTree>
    <p:extLst>
      <p:ext uri="{BB962C8B-B14F-4D97-AF65-F5344CB8AC3E}">
        <p14:creationId xmlns:p14="http://schemas.microsoft.com/office/powerpoint/2010/main" val="25486586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p:cBhvr>
                                        <p:cTn id="7" dur="500"/>
                                        <p:tgtEl>
                                          <p:spTgt spid="7"/>
                                        </p:tgtEl>
                                      </p:cBhvr>
                                    </p:animEffect>
                                  </p:childTnLst>
                                </p:cTn>
                              </p:par>
                              <p:par>
                                <p:cTn id="8" presetID="52"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Scale>
                                      <p:cBhvr>
                                        <p:cTn id="10" dur="1000" decel="50000" fill="hold">
                                          <p:stCondLst>
                                            <p:cond delay="0"/>
                                          </p:stCondLst>
                                        </p:cTn>
                                        <p:tgtEl>
                                          <p:spTgt spid="6">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6">
                                            <p:txEl>
                                              <p:pRg st="0" end="0"/>
                                            </p:txEl>
                                          </p:spTgt>
                                        </p:tgtEl>
                                        <p:attrNameLst>
                                          <p:attrName>ppt_x</p:attrName>
                                          <p:attrName>ppt_y</p:attrName>
                                        </p:attrNameLst>
                                      </p:cBhvr>
                                    </p:animMotion>
                                    <p:animEffect transition="in" filter="fade">
                                      <p:cBhvr>
                                        <p:cTn id="12" dur="1000"/>
                                        <p:tgtEl>
                                          <p:spTgt spid="6">
                                            <p:txEl>
                                              <p:pRg st="0" end="0"/>
                                            </p:txEl>
                                          </p:spTgt>
                                        </p:tgtEl>
                                      </p:cBhvr>
                                    </p:animEffect>
                                  </p:childTnLst>
                                </p:cTn>
                              </p:par>
                              <p:par>
                                <p:cTn id="13" presetID="63" presetClass="path" presetSubtype="0" accel="50000" fill="hold" nodeType="withEffect">
                                  <p:stCondLst>
                                    <p:cond delay="0"/>
                                  </p:stCondLst>
                                  <p:childTnLst>
                                    <p:animMotion origin="layout" path="M -0.87926 -3.44126E-6 L -4.00989E-6 -3.44126E-6 " pathEditMode="relative" rAng="0" ptsTypes="AA">
                                      <p:cBhvr>
                                        <p:cTn id="14" dur="500" fill="hold"/>
                                        <p:tgtEl>
                                          <p:spTgt spid="7"/>
                                        </p:tgtEl>
                                        <p:attrNameLst>
                                          <p:attrName>ppt_x,ppt_y</p:attrName>
                                        </p:attrNameLst>
                                      </p:cBhvr>
                                      <p:rCtr x="4396300"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p:cBhvr>
                                        <p:cTn id="19" dur="500"/>
                                        <p:tgtEl>
                                          <p:spTgt spid="11"/>
                                        </p:tgtEl>
                                      </p:cBhvr>
                                    </p:animEffect>
                                  </p:childTnLst>
                                </p:cTn>
                              </p:par>
                              <p:par>
                                <p:cTn id="20" presetID="63" presetClass="path" presetSubtype="0" accel="50000" fill="hold" nodeType="withEffect">
                                  <p:stCondLst>
                                    <p:cond delay="0"/>
                                  </p:stCondLst>
                                  <p:childTnLst>
                                    <p:animMotion origin="layout" path="M -0.87926 -3.44126E-6 L -4.00989E-6 -3.44126E-6 " pathEditMode="relative" rAng="0" ptsTypes="AA">
                                      <p:cBhvr>
                                        <p:cTn id="21" dur="500" fill="hold"/>
                                        <p:tgtEl>
                                          <p:spTgt spid="11"/>
                                        </p:tgtEl>
                                        <p:attrNameLst>
                                          <p:attrName>ppt_x,ppt_y</p:attrName>
                                        </p:attrNameLst>
                                      </p:cBhvr>
                                      <p:rCtr x="4396300" y="0"/>
                                    </p:animMotion>
                                  </p:childTnLst>
                                </p:cTn>
                              </p:par>
                            </p:childTnLst>
                          </p:cTn>
                        </p:par>
                        <p:par>
                          <p:cTn id="22" fill="hold">
                            <p:stCondLst>
                              <p:cond delay="500"/>
                            </p:stCondLst>
                            <p:childTnLst>
                              <p:par>
                                <p:cTn id="23" presetID="52" presetClass="entr" presetSubtype="0"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Scale>
                                      <p:cBhvr>
                                        <p:cTn id="25"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19"/>
                                        </p:tgtEl>
                                        <p:attrNameLst>
                                          <p:attrName>ppt_x</p:attrName>
                                          <p:attrName>ppt_y</p:attrName>
                                        </p:attrNameLst>
                                      </p:cBhvr>
                                    </p:animMotion>
                                    <p:animEffect transition="in" filter="fade">
                                      <p:cBhvr>
                                        <p:cTn id="27" dur="10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p:cBhvr>
                                        <p:cTn id="32" dur="500"/>
                                        <p:tgtEl>
                                          <p:spTgt spid="15"/>
                                        </p:tgtEl>
                                      </p:cBhvr>
                                    </p:animEffect>
                                  </p:childTnLst>
                                </p:cTn>
                              </p:par>
                              <p:par>
                                <p:cTn id="33" presetID="63" presetClass="path" presetSubtype="0" accel="50000" fill="hold" nodeType="withEffect">
                                  <p:stCondLst>
                                    <p:cond delay="0"/>
                                  </p:stCondLst>
                                  <p:childTnLst>
                                    <p:animMotion origin="layout" path="M -0.87926 -3.44126E-6 L -4.00989E-6 -3.44126E-6 " pathEditMode="relative" rAng="0" ptsTypes="AA">
                                      <p:cBhvr>
                                        <p:cTn id="34" dur="500" fill="hold"/>
                                        <p:tgtEl>
                                          <p:spTgt spid="15"/>
                                        </p:tgtEl>
                                        <p:attrNameLst>
                                          <p:attrName>ppt_x,ppt_y</p:attrName>
                                        </p:attrNameLst>
                                      </p:cBhvr>
                                      <p:rCtr x="4396300" y="0"/>
                                    </p:animMotion>
                                  </p:childTnLst>
                                </p:cTn>
                              </p:par>
                              <p:par>
                                <p:cTn id="35" presetID="52"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Scale>
                                      <p:cBhvr>
                                        <p:cTn id="37"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20"/>
                                        </p:tgtEl>
                                        <p:attrNameLst>
                                          <p:attrName>ppt_x</p:attrName>
                                          <p:attrName>ppt_y</p:attrName>
                                        </p:attrNameLst>
                                      </p:cBhvr>
                                    </p:animMotion>
                                    <p:animEffect transition="in" filter="fade">
                                      <p:cBhvr>
                                        <p:cTn id="3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4.JingFM.</a:t>
            </a:r>
            <a:r>
              <a:rPr lang="zh-CN" altLang="en-US" b="1" dirty="0"/>
              <a:t>创新点</a:t>
            </a:r>
            <a:endParaRPr lang="zh-CN" altLang="en-US" dirty="0"/>
          </a:p>
        </p:txBody>
      </p:sp>
      <p:grpSp>
        <p:nvGrpSpPr>
          <p:cNvPr id="4" name="Group 16"/>
          <p:cNvGrpSpPr>
            <a:grpSpLocks/>
          </p:cNvGrpSpPr>
          <p:nvPr/>
        </p:nvGrpSpPr>
        <p:grpSpPr bwMode="auto">
          <a:xfrm>
            <a:off x="676275" y="1512888"/>
            <a:ext cx="3549650" cy="1987550"/>
            <a:chOff x="-2" y="29220"/>
            <a:chExt cx="3549440" cy="1987003"/>
          </a:xfrm>
        </p:grpSpPr>
        <p:sp>
          <p:nvSpPr>
            <p:cNvPr id="5" name="Rounded Rectangle 27"/>
            <p:cNvSpPr>
              <a:spLocks noChangeArrowheads="1"/>
            </p:cNvSpPr>
            <p:nvPr/>
          </p:nvSpPr>
          <p:spPr bwMode="auto">
            <a:xfrm rot="16200000" flipH="1">
              <a:off x="781216" y="-751998"/>
              <a:ext cx="1987003" cy="3549440"/>
            </a:xfrm>
            <a:prstGeom prst="roundRect">
              <a:avLst>
                <a:gd name="adj" fmla="val 7866"/>
              </a:avLst>
            </a:prstGeom>
            <a:solidFill>
              <a:srgbClr val="FFFFFF"/>
            </a:solidFill>
            <a:ln w="6350">
              <a:solidFill>
                <a:srgbClr val="A5A5A5"/>
              </a:solidFill>
              <a:round/>
              <a:headEnd/>
              <a:tailEnd/>
            </a:ln>
          </p:spPr>
          <p:txBody>
            <a:bodyPr anchor="ctr"/>
            <a:lstStyle/>
            <a:p>
              <a:pPr algn="ctr"/>
              <a:endParaRPr lang="zh-CN" altLang="zh-CN" b="1" i="1">
                <a:solidFill>
                  <a:srgbClr val="FFFFFF"/>
                </a:solidFill>
                <a:latin typeface="Calibri" pitchFamily="34" charset="0"/>
                <a:sym typeface="Calibri" pitchFamily="34" charset="0"/>
              </a:endParaRPr>
            </a:p>
          </p:txBody>
        </p:sp>
        <p:sp>
          <p:nvSpPr>
            <p:cNvPr id="6" name="Rektangel 76"/>
            <p:cNvSpPr>
              <a:spLocks noChangeArrowheads="1"/>
            </p:cNvSpPr>
            <p:nvPr/>
          </p:nvSpPr>
          <p:spPr bwMode="auto">
            <a:xfrm>
              <a:off x="898729" y="107187"/>
              <a:ext cx="25202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Aft>
                  <a:spcPts val="600"/>
                </a:spcAft>
              </a:pPr>
              <a:r>
                <a:rPr lang="zh-CN" altLang="en-US" dirty="0">
                  <a:solidFill>
                    <a:srgbClr val="FFFFFF"/>
                  </a:solidFill>
                  <a:latin typeface="微软雅黑" pitchFamily="34" charset="-122"/>
                  <a:ea typeface="微软雅黑" pitchFamily="34" charset="-122"/>
                  <a:sym typeface="Arial" pitchFamily="34" charset="0"/>
                </a:rPr>
                <a:t>凝聚功能</a:t>
              </a:r>
              <a:endParaRPr lang="zh-CN" altLang="en-US" dirty="0"/>
            </a:p>
          </p:txBody>
        </p:sp>
        <p:grpSp>
          <p:nvGrpSpPr>
            <p:cNvPr id="7" name="Group 20"/>
            <p:cNvGrpSpPr>
              <a:grpSpLocks/>
            </p:cNvGrpSpPr>
            <p:nvPr/>
          </p:nvGrpSpPr>
          <p:grpSpPr bwMode="auto">
            <a:xfrm>
              <a:off x="178649" y="31676"/>
              <a:ext cx="504000" cy="530740"/>
              <a:chOff x="0" y="0"/>
              <a:chExt cx="504000" cy="530740"/>
            </a:xfrm>
          </p:grpSpPr>
          <p:sp>
            <p:nvSpPr>
              <p:cNvPr id="9" name="Ellipse 53"/>
              <p:cNvSpPr>
                <a:spLocks noChangeArrowheads="1"/>
              </p:cNvSpPr>
              <p:nvPr/>
            </p:nvSpPr>
            <p:spPr bwMode="auto">
              <a:xfrm>
                <a:off x="0" y="0"/>
                <a:ext cx="504000" cy="504001"/>
              </a:xfrm>
              <a:prstGeom prst="ellipse">
                <a:avLst/>
              </a:prstGeom>
              <a:solidFill>
                <a:srgbClr val="FFFFFF">
                  <a:alpha val="61176"/>
                </a:srgbClr>
              </a:solidFill>
              <a:ln w="9525">
                <a:solidFill>
                  <a:srgbClr val="FFFFFF"/>
                </a:solidFill>
                <a:round/>
                <a:headEnd/>
                <a:tailEnd/>
              </a:ln>
            </p:spPr>
            <p:txBody>
              <a:bodyPr anchor="ctr"/>
              <a:lstStyle/>
              <a:p>
                <a:pPr algn="ctr"/>
                <a:endParaRPr lang="zh-CN" altLang="zh-CN" b="1" i="1">
                  <a:solidFill>
                    <a:srgbClr val="FFFFFF"/>
                  </a:solidFill>
                  <a:latin typeface="Calibri" pitchFamily="34" charset="0"/>
                  <a:sym typeface="Calibri" pitchFamily="34" charset="0"/>
                </a:endParaRPr>
              </a:p>
            </p:txBody>
          </p:sp>
          <p:sp>
            <p:nvSpPr>
              <p:cNvPr id="10" name="Tekstboks 54"/>
              <p:cNvSpPr>
                <a:spLocks noChangeArrowheads="1"/>
              </p:cNvSpPr>
              <p:nvPr/>
            </p:nvSpPr>
            <p:spPr bwMode="auto">
              <a:xfrm>
                <a:off x="45818" y="7520"/>
                <a:ext cx="3850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800" b="1" i="1">
                    <a:solidFill>
                      <a:srgbClr val="0070C0"/>
                    </a:solidFill>
                    <a:latin typeface="MS PGothic" pitchFamily="34" charset="-128"/>
                    <a:ea typeface="MS PGothic" pitchFamily="34" charset="-128"/>
                    <a:sym typeface="MS PGothic" pitchFamily="34" charset="-128"/>
                  </a:rPr>
                  <a:t>1</a:t>
                </a:r>
                <a:endParaRPr lang="zh-CN" altLang="zh-CN"/>
              </a:p>
            </p:txBody>
          </p:sp>
        </p:grpSp>
        <p:sp>
          <p:nvSpPr>
            <p:cNvPr id="8" name="Tekstboks 72"/>
            <p:cNvSpPr>
              <a:spLocks noChangeArrowheads="1"/>
            </p:cNvSpPr>
            <p:nvPr/>
          </p:nvSpPr>
          <p:spPr bwMode="auto">
            <a:xfrm>
              <a:off x="40944" y="648071"/>
              <a:ext cx="3492000" cy="39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457200">
                <a:lnSpc>
                  <a:spcPct val="120000"/>
                </a:lnSpc>
              </a:pPr>
              <a:endParaRPr lang="zh-CN" altLang="en-US"/>
            </a:p>
          </p:txBody>
        </p:sp>
      </p:grpSp>
      <p:grpSp>
        <p:nvGrpSpPr>
          <p:cNvPr id="11" name="Group 24"/>
          <p:cNvGrpSpPr>
            <a:grpSpLocks/>
          </p:cNvGrpSpPr>
          <p:nvPr/>
        </p:nvGrpSpPr>
        <p:grpSpPr bwMode="auto">
          <a:xfrm>
            <a:off x="8080373" y="1513532"/>
            <a:ext cx="3549650" cy="1986906"/>
            <a:chOff x="-2" y="29220"/>
            <a:chExt cx="3549440" cy="1987003"/>
          </a:xfrm>
        </p:grpSpPr>
        <p:sp>
          <p:nvSpPr>
            <p:cNvPr id="12" name="Rounded Rectangle 27"/>
            <p:cNvSpPr>
              <a:spLocks noChangeArrowheads="1"/>
            </p:cNvSpPr>
            <p:nvPr/>
          </p:nvSpPr>
          <p:spPr bwMode="auto">
            <a:xfrm rot="16200000" flipH="1">
              <a:off x="781216" y="-751998"/>
              <a:ext cx="1987003" cy="3549440"/>
            </a:xfrm>
            <a:prstGeom prst="roundRect">
              <a:avLst>
                <a:gd name="adj" fmla="val 7866"/>
              </a:avLst>
            </a:prstGeom>
            <a:solidFill>
              <a:srgbClr val="FFFFFF"/>
            </a:solidFill>
            <a:ln w="6350">
              <a:solidFill>
                <a:srgbClr val="A5A5A5"/>
              </a:solidFill>
              <a:round/>
              <a:headEnd/>
              <a:tailEnd/>
            </a:ln>
          </p:spPr>
          <p:txBody>
            <a:bodyPr anchor="ctr"/>
            <a:lstStyle/>
            <a:p>
              <a:pPr algn="ctr"/>
              <a:endParaRPr lang="zh-CN" altLang="zh-CN" b="1" i="1">
                <a:solidFill>
                  <a:srgbClr val="FFFFFF"/>
                </a:solidFill>
                <a:latin typeface="Calibri" pitchFamily="34" charset="0"/>
                <a:sym typeface="Calibri" pitchFamily="34" charset="0"/>
              </a:endParaRPr>
            </a:p>
          </p:txBody>
        </p:sp>
        <p:sp>
          <p:nvSpPr>
            <p:cNvPr id="13" name="Rektangel 76"/>
            <p:cNvSpPr>
              <a:spLocks noChangeArrowheads="1"/>
            </p:cNvSpPr>
            <p:nvPr/>
          </p:nvSpPr>
          <p:spPr bwMode="auto">
            <a:xfrm>
              <a:off x="898729" y="107187"/>
              <a:ext cx="25202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Aft>
                  <a:spcPts val="600"/>
                </a:spcAft>
              </a:pPr>
              <a:r>
                <a:rPr lang="zh-CN" altLang="en-US">
                  <a:solidFill>
                    <a:srgbClr val="FFFFFF"/>
                  </a:solidFill>
                  <a:latin typeface="微软雅黑" pitchFamily="34" charset="-122"/>
                  <a:ea typeface="微软雅黑" pitchFamily="34" charset="-122"/>
                  <a:sym typeface="Arial" pitchFamily="34" charset="0"/>
                </a:rPr>
                <a:t>激励功能</a:t>
              </a:r>
              <a:endParaRPr lang="zh-CN" altLang="en-US"/>
            </a:p>
          </p:txBody>
        </p:sp>
        <p:grpSp>
          <p:nvGrpSpPr>
            <p:cNvPr id="14" name="Group 28"/>
            <p:cNvGrpSpPr>
              <a:grpSpLocks/>
            </p:cNvGrpSpPr>
            <p:nvPr/>
          </p:nvGrpSpPr>
          <p:grpSpPr bwMode="auto">
            <a:xfrm>
              <a:off x="178649" y="31676"/>
              <a:ext cx="504000" cy="530740"/>
              <a:chOff x="0" y="0"/>
              <a:chExt cx="504000" cy="530740"/>
            </a:xfrm>
          </p:grpSpPr>
          <p:sp>
            <p:nvSpPr>
              <p:cNvPr id="16" name="Ellipse 53"/>
              <p:cNvSpPr>
                <a:spLocks noChangeArrowheads="1"/>
              </p:cNvSpPr>
              <p:nvPr/>
            </p:nvSpPr>
            <p:spPr bwMode="auto">
              <a:xfrm>
                <a:off x="0" y="0"/>
                <a:ext cx="504000" cy="504001"/>
              </a:xfrm>
              <a:prstGeom prst="ellipse">
                <a:avLst/>
              </a:prstGeom>
              <a:solidFill>
                <a:srgbClr val="FFFFFF">
                  <a:alpha val="61176"/>
                </a:srgbClr>
              </a:solidFill>
              <a:ln w="9525">
                <a:solidFill>
                  <a:srgbClr val="FFFFFF"/>
                </a:solidFill>
                <a:round/>
                <a:headEnd/>
                <a:tailEnd/>
              </a:ln>
            </p:spPr>
            <p:txBody>
              <a:bodyPr anchor="ctr"/>
              <a:lstStyle/>
              <a:p>
                <a:pPr algn="ctr"/>
                <a:endParaRPr lang="zh-CN" altLang="zh-CN" b="1" i="1">
                  <a:solidFill>
                    <a:srgbClr val="FFFFFF"/>
                  </a:solidFill>
                  <a:latin typeface="Calibri" pitchFamily="34" charset="0"/>
                  <a:sym typeface="Calibri" pitchFamily="34" charset="0"/>
                </a:endParaRPr>
              </a:p>
            </p:txBody>
          </p:sp>
          <p:sp>
            <p:nvSpPr>
              <p:cNvPr id="17" name="Tekstboks 54"/>
              <p:cNvSpPr>
                <a:spLocks noChangeArrowheads="1"/>
              </p:cNvSpPr>
              <p:nvPr/>
            </p:nvSpPr>
            <p:spPr bwMode="auto">
              <a:xfrm>
                <a:off x="45818" y="7520"/>
                <a:ext cx="3850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800" b="1">
                    <a:solidFill>
                      <a:srgbClr val="0070C0"/>
                    </a:solidFill>
                    <a:latin typeface="MS PGothic" pitchFamily="34" charset="-128"/>
                    <a:ea typeface="MS PGothic" pitchFamily="34" charset="-128"/>
                    <a:sym typeface="MS PGothic" pitchFamily="34" charset="-128"/>
                  </a:rPr>
                  <a:t>3</a:t>
                </a:r>
                <a:endParaRPr lang="zh-CN" altLang="zh-CN"/>
              </a:p>
            </p:txBody>
          </p:sp>
        </p:grpSp>
        <p:sp>
          <p:nvSpPr>
            <p:cNvPr id="15" name="Tekstboks 72"/>
            <p:cNvSpPr>
              <a:spLocks noChangeArrowheads="1"/>
            </p:cNvSpPr>
            <p:nvPr/>
          </p:nvSpPr>
          <p:spPr bwMode="auto">
            <a:xfrm>
              <a:off x="399734" y="651288"/>
              <a:ext cx="3016648" cy="68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a:lnSpc>
                  <a:spcPct val="120000"/>
                </a:lnSpc>
              </a:pPr>
              <a:r>
                <a:rPr lang="zh-CN" altLang="en-US" sz="1600" b="1" dirty="0" smtClean="0">
                  <a:solidFill>
                    <a:srgbClr val="7F7F7F"/>
                  </a:solidFill>
                  <a:latin typeface="微软雅黑" pitchFamily="34" charset="-122"/>
                  <a:ea typeface="微软雅黑" pitchFamily="34" charset="-122"/>
                  <a:sym typeface="微软雅黑" pitchFamily="34" charset="-122"/>
                </a:rPr>
                <a:t>高品质试听：给用户提供无损试听体验</a:t>
              </a:r>
            </a:p>
          </p:txBody>
        </p:sp>
      </p:grpSp>
      <p:grpSp>
        <p:nvGrpSpPr>
          <p:cNvPr id="18" name="Group 32"/>
          <p:cNvGrpSpPr>
            <a:grpSpLocks/>
          </p:cNvGrpSpPr>
          <p:nvPr/>
        </p:nvGrpSpPr>
        <p:grpSpPr bwMode="auto">
          <a:xfrm>
            <a:off x="4378325" y="1512888"/>
            <a:ext cx="3549650" cy="1987550"/>
            <a:chOff x="-2" y="29220"/>
            <a:chExt cx="3549440" cy="1987003"/>
          </a:xfrm>
        </p:grpSpPr>
        <p:sp>
          <p:nvSpPr>
            <p:cNvPr id="19" name="Rounded Rectangle 27"/>
            <p:cNvSpPr>
              <a:spLocks noChangeArrowheads="1"/>
            </p:cNvSpPr>
            <p:nvPr/>
          </p:nvSpPr>
          <p:spPr bwMode="auto">
            <a:xfrm rot="16200000" flipH="1">
              <a:off x="781216" y="-751998"/>
              <a:ext cx="1987003" cy="3549440"/>
            </a:xfrm>
            <a:prstGeom prst="roundRect">
              <a:avLst>
                <a:gd name="adj" fmla="val 7866"/>
              </a:avLst>
            </a:prstGeom>
            <a:solidFill>
              <a:srgbClr val="FFFFFF"/>
            </a:solidFill>
            <a:ln w="6350">
              <a:solidFill>
                <a:srgbClr val="A5A5A5"/>
              </a:solidFill>
              <a:round/>
              <a:headEnd/>
              <a:tailEnd/>
            </a:ln>
          </p:spPr>
          <p:txBody>
            <a:bodyPr anchor="ctr"/>
            <a:lstStyle/>
            <a:p>
              <a:pPr algn="ctr"/>
              <a:endParaRPr lang="zh-CN" altLang="zh-CN" b="1" i="1">
                <a:solidFill>
                  <a:srgbClr val="FFFFFF"/>
                </a:solidFill>
                <a:latin typeface="Calibri" pitchFamily="34" charset="0"/>
                <a:sym typeface="Calibri" pitchFamily="34" charset="0"/>
              </a:endParaRPr>
            </a:p>
          </p:txBody>
        </p:sp>
        <p:sp>
          <p:nvSpPr>
            <p:cNvPr id="20" name="Rektangel 76"/>
            <p:cNvSpPr>
              <a:spLocks noChangeArrowheads="1"/>
            </p:cNvSpPr>
            <p:nvPr/>
          </p:nvSpPr>
          <p:spPr bwMode="auto">
            <a:xfrm>
              <a:off x="898729" y="107187"/>
              <a:ext cx="25202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Aft>
                  <a:spcPts val="600"/>
                </a:spcAft>
              </a:pPr>
              <a:r>
                <a:rPr lang="zh-CN" altLang="en-US">
                  <a:solidFill>
                    <a:srgbClr val="FFFFFF"/>
                  </a:solidFill>
                  <a:latin typeface="微软雅黑" pitchFamily="34" charset="-122"/>
                  <a:ea typeface="微软雅黑" pitchFamily="34" charset="-122"/>
                  <a:sym typeface="Arial" pitchFamily="34" charset="0"/>
                </a:rPr>
                <a:t>导向功能</a:t>
              </a:r>
              <a:endParaRPr lang="zh-CN" altLang="en-US"/>
            </a:p>
          </p:txBody>
        </p:sp>
        <p:grpSp>
          <p:nvGrpSpPr>
            <p:cNvPr id="21" name="Group 36"/>
            <p:cNvGrpSpPr>
              <a:grpSpLocks/>
            </p:cNvGrpSpPr>
            <p:nvPr/>
          </p:nvGrpSpPr>
          <p:grpSpPr bwMode="auto">
            <a:xfrm>
              <a:off x="178649" y="31676"/>
              <a:ext cx="504000" cy="530740"/>
              <a:chOff x="0" y="0"/>
              <a:chExt cx="504000" cy="530740"/>
            </a:xfrm>
          </p:grpSpPr>
          <p:sp>
            <p:nvSpPr>
              <p:cNvPr id="23" name="Ellipse 53"/>
              <p:cNvSpPr>
                <a:spLocks noChangeArrowheads="1"/>
              </p:cNvSpPr>
              <p:nvPr/>
            </p:nvSpPr>
            <p:spPr bwMode="auto">
              <a:xfrm>
                <a:off x="0" y="0"/>
                <a:ext cx="504000" cy="504001"/>
              </a:xfrm>
              <a:prstGeom prst="ellipse">
                <a:avLst/>
              </a:prstGeom>
              <a:solidFill>
                <a:srgbClr val="FFFFFF">
                  <a:alpha val="61176"/>
                </a:srgbClr>
              </a:solidFill>
              <a:ln w="9525">
                <a:solidFill>
                  <a:srgbClr val="FFFFFF"/>
                </a:solidFill>
                <a:round/>
                <a:headEnd/>
                <a:tailEnd/>
              </a:ln>
            </p:spPr>
            <p:txBody>
              <a:bodyPr anchor="ctr"/>
              <a:lstStyle/>
              <a:p>
                <a:pPr algn="ctr"/>
                <a:endParaRPr lang="zh-CN" altLang="zh-CN" b="1" i="1">
                  <a:solidFill>
                    <a:srgbClr val="FFFFFF"/>
                  </a:solidFill>
                  <a:latin typeface="Calibri" pitchFamily="34" charset="0"/>
                  <a:sym typeface="Calibri" pitchFamily="34" charset="0"/>
                </a:endParaRPr>
              </a:p>
            </p:txBody>
          </p:sp>
          <p:sp>
            <p:nvSpPr>
              <p:cNvPr id="24" name="Tekstboks 54"/>
              <p:cNvSpPr>
                <a:spLocks noChangeArrowheads="1"/>
              </p:cNvSpPr>
              <p:nvPr/>
            </p:nvSpPr>
            <p:spPr bwMode="auto">
              <a:xfrm>
                <a:off x="45818" y="7520"/>
                <a:ext cx="3850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800" b="1">
                    <a:solidFill>
                      <a:srgbClr val="0070C0"/>
                    </a:solidFill>
                    <a:latin typeface="MS PGothic" pitchFamily="34" charset="-128"/>
                    <a:ea typeface="MS PGothic" pitchFamily="34" charset="-128"/>
                    <a:sym typeface="MS PGothic" pitchFamily="34" charset="-128"/>
                  </a:rPr>
                  <a:t>2</a:t>
                </a:r>
                <a:endParaRPr lang="zh-CN" altLang="zh-CN"/>
              </a:p>
            </p:txBody>
          </p:sp>
        </p:grpSp>
        <p:sp>
          <p:nvSpPr>
            <p:cNvPr id="22" name="Tekstboks 72"/>
            <p:cNvSpPr>
              <a:spLocks noChangeArrowheads="1"/>
            </p:cNvSpPr>
            <p:nvPr/>
          </p:nvSpPr>
          <p:spPr bwMode="auto">
            <a:xfrm>
              <a:off x="40944" y="648071"/>
              <a:ext cx="3492000" cy="39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457200">
                <a:lnSpc>
                  <a:spcPct val="120000"/>
                </a:lnSpc>
              </a:pPr>
              <a:endParaRPr lang="zh-CN" altLang="en-US"/>
            </a:p>
          </p:txBody>
        </p:sp>
      </p:grpSp>
      <p:grpSp>
        <p:nvGrpSpPr>
          <p:cNvPr id="25" name="Group 40"/>
          <p:cNvGrpSpPr>
            <a:grpSpLocks/>
          </p:cNvGrpSpPr>
          <p:nvPr/>
        </p:nvGrpSpPr>
        <p:grpSpPr bwMode="auto">
          <a:xfrm>
            <a:off x="676273" y="3963044"/>
            <a:ext cx="3549650" cy="1986906"/>
            <a:chOff x="-2" y="29220"/>
            <a:chExt cx="3549440" cy="1987003"/>
          </a:xfrm>
        </p:grpSpPr>
        <p:sp>
          <p:nvSpPr>
            <p:cNvPr id="26" name="Rounded Rectangle 27"/>
            <p:cNvSpPr>
              <a:spLocks noChangeArrowheads="1"/>
            </p:cNvSpPr>
            <p:nvPr/>
          </p:nvSpPr>
          <p:spPr bwMode="auto">
            <a:xfrm rot="16200000" flipH="1">
              <a:off x="781216" y="-751998"/>
              <a:ext cx="1987003" cy="3549440"/>
            </a:xfrm>
            <a:prstGeom prst="roundRect">
              <a:avLst>
                <a:gd name="adj" fmla="val 7866"/>
              </a:avLst>
            </a:prstGeom>
            <a:solidFill>
              <a:srgbClr val="FFFFFF"/>
            </a:solidFill>
            <a:ln w="6350">
              <a:solidFill>
                <a:srgbClr val="A5A5A5"/>
              </a:solidFill>
              <a:round/>
              <a:headEnd/>
              <a:tailEnd/>
            </a:ln>
          </p:spPr>
          <p:txBody>
            <a:bodyPr anchor="ctr"/>
            <a:lstStyle/>
            <a:p>
              <a:pPr algn="ctr"/>
              <a:endParaRPr lang="zh-CN" altLang="zh-CN" b="1" i="1">
                <a:solidFill>
                  <a:srgbClr val="FFFFFF"/>
                </a:solidFill>
                <a:latin typeface="Calibri" pitchFamily="34" charset="0"/>
                <a:sym typeface="Calibri" pitchFamily="34" charset="0"/>
              </a:endParaRPr>
            </a:p>
          </p:txBody>
        </p:sp>
        <p:sp>
          <p:nvSpPr>
            <p:cNvPr id="27" name="Rektangel 76"/>
            <p:cNvSpPr>
              <a:spLocks noChangeArrowheads="1"/>
            </p:cNvSpPr>
            <p:nvPr/>
          </p:nvSpPr>
          <p:spPr bwMode="auto">
            <a:xfrm>
              <a:off x="898729" y="107187"/>
              <a:ext cx="25202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Aft>
                  <a:spcPts val="600"/>
                </a:spcAft>
              </a:pPr>
              <a:r>
                <a:rPr lang="zh-CN" altLang="en-US">
                  <a:solidFill>
                    <a:srgbClr val="FFFFFF"/>
                  </a:solidFill>
                  <a:latin typeface="微软雅黑" pitchFamily="34" charset="-122"/>
                  <a:ea typeface="微软雅黑" pitchFamily="34" charset="-122"/>
                  <a:sym typeface="Arial" pitchFamily="34" charset="0"/>
                </a:rPr>
                <a:t>约束功能</a:t>
              </a:r>
              <a:endParaRPr lang="zh-CN" altLang="en-US"/>
            </a:p>
          </p:txBody>
        </p:sp>
        <p:grpSp>
          <p:nvGrpSpPr>
            <p:cNvPr id="28" name="Group 44"/>
            <p:cNvGrpSpPr>
              <a:grpSpLocks/>
            </p:cNvGrpSpPr>
            <p:nvPr/>
          </p:nvGrpSpPr>
          <p:grpSpPr bwMode="auto">
            <a:xfrm>
              <a:off x="178649" y="31676"/>
              <a:ext cx="504000" cy="530740"/>
              <a:chOff x="0" y="0"/>
              <a:chExt cx="504000" cy="530740"/>
            </a:xfrm>
          </p:grpSpPr>
          <p:sp>
            <p:nvSpPr>
              <p:cNvPr id="30" name="Ellipse 53"/>
              <p:cNvSpPr>
                <a:spLocks noChangeArrowheads="1"/>
              </p:cNvSpPr>
              <p:nvPr/>
            </p:nvSpPr>
            <p:spPr bwMode="auto">
              <a:xfrm>
                <a:off x="0" y="0"/>
                <a:ext cx="504000" cy="504001"/>
              </a:xfrm>
              <a:prstGeom prst="ellipse">
                <a:avLst/>
              </a:prstGeom>
              <a:solidFill>
                <a:srgbClr val="FFFFFF">
                  <a:alpha val="61176"/>
                </a:srgbClr>
              </a:solidFill>
              <a:ln w="9525">
                <a:solidFill>
                  <a:srgbClr val="FFFFFF"/>
                </a:solidFill>
                <a:round/>
                <a:headEnd/>
                <a:tailEnd/>
              </a:ln>
            </p:spPr>
            <p:txBody>
              <a:bodyPr anchor="ctr"/>
              <a:lstStyle/>
              <a:p>
                <a:pPr algn="ctr"/>
                <a:endParaRPr lang="zh-CN" altLang="zh-CN" b="1" i="1">
                  <a:solidFill>
                    <a:srgbClr val="FFFFFF"/>
                  </a:solidFill>
                  <a:latin typeface="Calibri" pitchFamily="34" charset="0"/>
                  <a:sym typeface="Calibri" pitchFamily="34" charset="0"/>
                </a:endParaRPr>
              </a:p>
            </p:txBody>
          </p:sp>
          <p:sp>
            <p:nvSpPr>
              <p:cNvPr id="31" name="Tekstboks 54"/>
              <p:cNvSpPr>
                <a:spLocks noChangeArrowheads="1"/>
              </p:cNvSpPr>
              <p:nvPr/>
            </p:nvSpPr>
            <p:spPr bwMode="auto">
              <a:xfrm>
                <a:off x="45818" y="7520"/>
                <a:ext cx="3850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800" b="1">
                    <a:solidFill>
                      <a:srgbClr val="0070C0"/>
                    </a:solidFill>
                    <a:latin typeface="MS PGothic" pitchFamily="34" charset="-128"/>
                    <a:ea typeface="MS PGothic" pitchFamily="34" charset="-128"/>
                    <a:sym typeface="MS PGothic" pitchFamily="34" charset="-128"/>
                  </a:rPr>
                  <a:t>4</a:t>
                </a:r>
                <a:endParaRPr lang="zh-CN" altLang="zh-CN"/>
              </a:p>
            </p:txBody>
          </p:sp>
        </p:grpSp>
        <p:sp>
          <p:nvSpPr>
            <p:cNvPr id="29" name="Tekstboks 72"/>
            <p:cNvSpPr>
              <a:spLocks noChangeArrowheads="1"/>
            </p:cNvSpPr>
            <p:nvPr/>
          </p:nvSpPr>
          <p:spPr bwMode="auto">
            <a:xfrm>
              <a:off x="22398" y="683340"/>
              <a:ext cx="3310485" cy="68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a:lnSpc>
                  <a:spcPct val="120000"/>
                </a:lnSpc>
              </a:pPr>
              <a:r>
                <a:rPr lang="zh-CN" altLang="en-US" sz="1600" b="1" dirty="0" smtClean="0">
                  <a:solidFill>
                    <a:srgbClr val="7F7F7F"/>
                  </a:solidFill>
                  <a:latin typeface="微软雅黑" pitchFamily="34" charset="-122"/>
                  <a:ea typeface="微软雅黑" pitchFamily="34" charset="-122"/>
                  <a:sym typeface="微软雅黑" pitchFamily="34" charset="-122"/>
                </a:rPr>
                <a:t>天涯共此时：通过“跟听”功能，实时与好友一起聆听好音乐</a:t>
              </a:r>
            </a:p>
          </p:txBody>
        </p:sp>
      </p:grpSp>
      <p:grpSp>
        <p:nvGrpSpPr>
          <p:cNvPr id="32" name="Group 48"/>
          <p:cNvGrpSpPr>
            <a:grpSpLocks/>
          </p:cNvGrpSpPr>
          <p:nvPr/>
        </p:nvGrpSpPr>
        <p:grpSpPr bwMode="auto">
          <a:xfrm>
            <a:off x="4378323" y="3963030"/>
            <a:ext cx="3549650" cy="1985960"/>
            <a:chOff x="-2" y="29220"/>
            <a:chExt cx="3549440" cy="1987003"/>
          </a:xfrm>
        </p:grpSpPr>
        <p:sp>
          <p:nvSpPr>
            <p:cNvPr id="33" name="Rounded Rectangle 27"/>
            <p:cNvSpPr>
              <a:spLocks noChangeArrowheads="1"/>
            </p:cNvSpPr>
            <p:nvPr/>
          </p:nvSpPr>
          <p:spPr bwMode="auto">
            <a:xfrm rot="16200000" flipH="1">
              <a:off x="781216" y="-751998"/>
              <a:ext cx="1987003" cy="3549440"/>
            </a:xfrm>
            <a:prstGeom prst="roundRect">
              <a:avLst>
                <a:gd name="adj" fmla="val 7866"/>
              </a:avLst>
            </a:prstGeom>
            <a:solidFill>
              <a:srgbClr val="FFFFFF"/>
            </a:solidFill>
            <a:ln w="6350">
              <a:solidFill>
                <a:srgbClr val="A5A5A5"/>
              </a:solidFill>
              <a:round/>
              <a:headEnd/>
              <a:tailEnd/>
            </a:ln>
          </p:spPr>
          <p:txBody>
            <a:bodyPr anchor="ctr"/>
            <a:lstStyle/>
            <a:p>
              <a:pPr algn="ctr"/>
              <a:endParaRPr lang="zh-CN" altLang="zh-CN" b="1" i="1">
                <a:solidFill>
                  <a:srgbClr val="FFFFFF"/>
                </a:solidFill>
                <a:latin typeface="Calibri" pitchFamily="34" charset="0"/>
                <a:sym typeface="Calibri" pitchFamily="34" charset="0"/>
              </a:endParaRPr>
            </a:p>
          </p:txBody>
        </p:sp>
        <p:sp>
          <p:nvSpPr>
            <p:cNvPr id="34" name="Rektangel 76"/>
            <p:cNvSpPr>
              <a:spLocks noChangeArrowheads="1"/>
            </p:cNvSpPr>
            <p:nvPr/>
          </p:nvSpPr>
          <p:spPr bwMode="auto">
            <a:xfrm>
              <a:off x="898729" y="107187"/>
              <a:ext cx="25202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Aft>
                  <a:spcPts val="600"/>
                </a:spcAft>
              </a:pPr>
              <a:r>
                <a:rPr lang="zh-CN" altLang="en-US">
                  <a:solidFill>
                    <a:srgbClr val="FFFFFF"/>
                  </a:solidFill>
                  <a:latin typeface="微软雅黑" pitchFamily="34" charset="-122"/>
                  <a:ea typeface="微软雅黑" pitchFamily="34" charset="-122"/>
                  <a:sym typeface="Arial" pitchFamily="34" charset="0"/>
                </a:rPr>
                <a:t>辐射功能</a:t>
              </a:r>
              <a:endParaRPr lang="zh-CN" altLang="en-US"/>
            </a:p>
          </p:txBody>
        </p:sp>
        <p:grpSp>
          <p:nvGrpSpPr>
            <p:cNvPr id="35" name="Group 52"/>
            <p:cNvGrpSpPr>
              <a:grpSpLocks/>
            </p:cNvGrpSpPr>
            <p:nvPr/>
          </p:nvGrpSpPr>
          <p:grpSpPr bwMode="auto">
            <a:xfrm>
              <a:off x="178649" y="31676"/>
              <a:ext cx="504000" cy="530740"/>
              <a:chOff x="0" y="0"/>
              <a:chExt cx="504000" cy="530740"/>
            </a:xfrm>
          </p:grpSpPr>
          <p:sp>
            <p:nvSpPr>
              <p:cNvPr id="37" name="Ellipse 53"/>
              <p:cNvSpPr>
                <a:spLocks noChangeArrowheads="1"/>
              </p:cNvSpPr>
              <p:nvPr/>
            </p:nvSpPr>
            <p:spPr bwMode="auto">
              <a:xfrm>
                <a:off x="0" y="0"/>
                <a:ext cx="504000" cy="504001"/>
              </a:xfrm>
              <a:prstGeom prst="ellipse">
                <a:avLst/>
              </a:prstGeom>
              <a:solidFill>
                <a:srgbClr val="FFFFFF">
                  <a:alpha val="61176"/>
                </a:srgbClr>
              </a:solidFill>
              <a:ln w="9525">
                <a:solidFill>
                  <a:srgbClr val="FFFFFF"/>
                </a:solidFill>
                <a:round/>
                <a:headEnd/>
                <a:tailEnd/>
              </a:ln>
            </p:spPr>
            <p:txBody>
              <a:bodyPr anchor="ctr"/>
              <a:lstStyle/>
              <a:p>
                <a:pPr algn="ctr"/>
                <a:endParaRPr lang="zh-CN" altLang="zh-CN" b="1" i="1">
                  <a:solidFill>
                    <a:srgbClr val="FFFFFF"/>
                  </a:solidFill>
                  <a:latin typeface="Calibri" pitchFamily="34" charset="0"/>
                  <a:sym typeface="Calibri" pitchFamily="34" charset="0"/>
                </a:endParaRPr>
              </a:p>
            </p:txBody>
          </p:sp>
          <p:sp>
            <p:nvSpPr>
              <p:cNvPr id="38" name="Tekstboks 54"/>
              <p:cNvSpPr>
                <a:spLocks noChangeArrowheads="1"/>
              </p:cNvSpPr>
              <p:nvPr/>
            </p:nvSpPr>
            <p:spPr bwMode="auto">
              <a:xfrm>
                <a:off x="45818" y="7520"/>
                <a:ext cx="3850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800" b="1">
                    <a:solidFill>
                      <a:srgbClr val="0070C0"/>
                    </a:solidFill>
                    <a:latin typeface="MS PGothic" pitchFamily="34" charset="-128"/>
                    <a:ea typeface="MS PGothic" pitchFamily="34" charset="-128"/>
                    <a:sym typeface="MS PGothic" pitchFamily="34" charset="-128"/>
                  </a:rPr>
                  <a:t>5</a:t>
                </a:r>
                <a:endParaRPr lang="zh-CN" altLang="zh-CN"/>
              </a:p>
            </p:txBody>
          </p:sp>
        </p:grpSp>
        <p:sp>
          <p:nvSpPr>
            <p:cNvPr id="36" name="Tekstboks 72"/>
            <p:cNvSpPr>
              <a:spLocks noChangeArrowheads="1"/>
            </p:cNvSpPr>
            <p:nvPr/>
          </p:nvSpPr>
          <p:spPr bwMode="auto">
            <a:xfrm>
              <a:off x="40944" y="487630"/>
              <a:ext cx="3492000" cy="1348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457200">
                <a:lnSpc>
                  <a:spcPct val="120000"/>
                </a:lnSpc>
              </a:pPr>
              <a:r>
                <a:rPr lang="zh-CN" altLang="en-US" sz="1600" b="1" dirty="0" smtClean="0">
                  <a:solidFill>
                    <a:srgbClr val="7F7F7F"/>
                  </a:solidFill>
                  <a:latin typeface="微软雅黑" pitchFamily="34" charset="-122"/>
                  <a:ea typeface="微软雅黑" pitchFamily="34" charset="-122"/>
                  <a:sym typeface="微软雅黑" pitchFamily="34" charset="-122"/>
                </a:rPr>
                <a:t>尚无先例：目前国内外没有同样的产品，</a:t>
              </a:r>
              <a:r>
                <a:rPr lang="en-US" altLang="zh-CN" sz="1600" b="1" dirty="0" err="1" smtClean="0">
                  <a:solidFill>
                    <a:srgbClr val="7F7F7F"/>
                  </a:solidFill>
                  <a:latin typeface="微软雅黑" pitchFamily="34" charset="-122"/>
                  <a:ea typeface="微软雅黑" pitchFamily="34" charset="-122"/>
                  <a:sym typeface="微软雅黑" pitchFamily="34" charset="-122"/>
                </a:rPr>
                <a:t>JingFM</a:t>
              </a:r>
              <a:r>
                <a:rPr lang="zh-CN" altLang="en-US" sz="1600" b="1" dirty="0" smtClean="0">
                  <a:solidFill>
                    <a:srgbClr val="7F7F7F"/>
                  </a:solidFill>
                  <a:latin typeface="微软雅黑" pitchFamily="34" charset="-122"/>
                  <a:ea typeface="微软雅黑" pitchFamily="34" charset="-122"/>
                  <a:sym typeface="微软雅黑" pitchFamily="34" charset="-122"/>
                </a:rPr>
                <a:t>希望可以给国内的音乐行业一些新鲜的气息</a:t>
              </a:r>
            </a:p>
            <a:p>
              <a:pPr indent="457200">
                <a:lnSpc>
                  <a:spcPct val="120000"/>
                </a:lnSpc>
              </a:pPr>
              <a:endParaRPr lang="zh-CN" altLang="en-US" sz="2000" b="1" dirty="0"/>
            </a:p>
          </p:txBody>
        </p:sp>
      </p:grpSp>
      <p:grpSp>
        <p:nvGrpSpPr>
          <p:cNvPr id="39" name="Group 56"/>
          <p:cNvGrpSpPr>
            <a:grpSpLocks/>
          </p:cNvGrpSpPr>
          <p:nvPr/>
        </p:nvGrpSpPr>
        <p:grpSpPr bwMode="auto">
          <a:xfrm>
            <a:off x="8080373" y="3963044"/>
            <a:ext cx="3549650" cy="1986906"/>
            <a:chOff x="-2" y="29220"/>
            <a:chExt cx="3549440" cy="1987003"/>
          </a:xfrm>
        </p:grpSpPr>
        <p:sp>
          <p:nvSpPr>
            <p:cNvPr id="40" name="Rounded Rectangle 27"/>
            <p:cNvSpPr>
              <a:spLocks noChangeArrowheads="1"/>
            </p:cNvSpPr>
            <p:nvPr/>
          </p:nvSpPr>
          <p:spPr bwMode="auto">
            <a:xfrm rot="16200000" flipH="1">
              <a:off x="781216" y="-751998"/>
              <a:ext cx="1987003" cy="3549440"/>
            </a:xfrm>
            <a:prstGeom prst="roundRect">
              <a:avLst>
                <a:gd name="adj" fmla="val 7866"/>
              </a:avLst>
            </a:prstGeom>
            <a:solidFill>
              <a:srgbClr val="FFFFFF"/>
            </a:solidFill>
            <a:ln w="6350">
              <a:solidFill>
                <a:srgbClr val="A5A5A5"/>
              </a:solidFill>
              <a:round/>
              <a:headEnd/>
              <a:tailEnd/>
            </a:ln>
          </p:spPr>
          <p:txBody>
            <a:bodyPr anchor="ctr"/>
            <a:lstStyle/>
            <a:p>
              <a:pPr algn="ctr"/>
              <a:endParaRPr lang="zh-CN" altLang="zh-CN" b="1" i="1">
                <a:solidFill>
                  <a:srgbClr val="FFFFFF"/>
                </a:solidFill>
                <a:latin typeface="Calibri" pitchFamily="34" charset="0"/>
                <a:sym typeface="Calibri" pitchFamily="34" charset="0"/>
              </a:endParaRPr>
            </a:p>
          </p:txBody>
        </p:sp>
        <p:sp>
          <p:nvSpPr>
            <p:cNvPr id="41" name="Rektangel 76"/>
            <p:cNvSpPr>
              <a:spLocks noChangeArrowheads="1"/>
            </p:cNvSpPr>
            <p:nvPr/>
          </p:nvSpPr>
          <p:spPr bwMode="auto">
            <a:xfrm>
              <a:off x="898729" y="107187"/>
              <a:ext cx="25202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Aft>
                  <a:spcPts val="600"/>
                </a:spcAft>
              </a:pPr>
              <a:r>
                <a:rPr lang="zh-CN" altLang="en-US">
                  <a:solidFill>
                    <a:srgbClr val="FFFFFF"/>
                  </a:solidFill>
                  <a:latin typeface="微软雅黑" pitchFamily="34" charset="-122"/>
                  <a:ea typeface="微软雅黑" pitchFamily="34" charset="-122"/>
                  <a:sym typeface="Arial" pitchFamily="34" charset="0"/>
                </a:rPr>
                <a:t>品牌功能</a:t>
              </a:r>
              <a:endParaRPr lang="zh-CN" altLang="en-US"/>
            </a:p>
          </p:txBody>
        </p:sp>
        <p:grpSp>
          <p:nvGrpSpPr>
            <p:cNvPr id="42" name="Group 60"/>
            <p:cNvGrpSpPr>
              <a:grpSpLocks/>
            </p:cNvGrpSpPr>
            <p:nvPr/>
          </p:nvGrpSpPr>
          <p:grpSpPr bwMode="auto">
            <a:xfrm>
              <a:off x="178649" y="31676"/>
              <a:ext cx="504000" cy="530740"/>
              <a:chOff x="0" y="0"/>
              <a:chExt cx="504000" cy="530740"/>
            </a:xfrm>
          </p:grpSpPr>
          <p:sp>
            <p:nvSpPr>
              <p:cNvPr id="44" name="Ellipse 53"/>
              <p:cNvSpPr>
                <a:spLocks noChangeArrowheads="1"/>
              </p:cNvSpPr>
              <p:nvPr/>
            </p:nvSpPr>
            <p:spPr bwMode="auto">
              <a:xfrm>
                <a:off x="0" y="0"/>
                <a:ext cx="504000" cy="504001"/>
              </a:xfrm>
              <a:prstGeom prst="ellipse">
                <a:avLst/>
              </a:prstGeom>
              <a:solidFill>
                <a:srgbClr val="FFFFFF">
                  <a:alpha val="61176"/>
                </a:srgbClr>
              </a:solidFill>
              <a:ln w="9525">
                <a:solidFill>
                  <a:srgbClr val="FFFFFF"/>
                </a:solidFill>
                <a:round/>
                <a:headEnd/>
                <a:tailEnd/>
              </a:ln>
            </p:spPr>
            <p:txBody>
              <a:bodyPr anchor="ctr"/>
              <a:lstStyle/>
              <a:p>
                <a:pPr algn="ctr"/>
                <a:endParaRPr lang="zh-CN" altLang="zh-CN" b="1" i="1">
                  <a:solidFill>
                    <a:srgbClr val="FFFFFF"/>
                  </a:solidFill>
                  <a:latin typeface="Calibri" pitchFamily="34" charset="0"/>
                  <a:sym typeface="Calibri" pitchFamily="34" charset="0"/>
                </a:endParaRPr>
              </a:p>
            </p:txBody>
          </p:sp>
          <p:sp>
            <p:nvSpPr>
              <p:cNvPr id="45" name="Tekstboks 54"/>
              <p:cNvSpPr>
                <a:spLocks noChangeArrowheads="1"/>
              </p:cNvSpPr>
              <p:nvPr/>
            </p:nvSpPr>
            <p:spPr bwMode="auto">
              <a:xfrm>
                <a:off x="45818" y="7520"/>
                <a:ext cx="3850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800" b="1">
                    <a:solidFill>
                      <a:srgbClr val="0070C0"/>
                    </a:solidFill>
                    <a:latin typeface="MS PGothic" pitchFamily="34" charset="-128"/>
                    <a:ea typeface="MS PGothic" pitchFamily="34" charset="-128"/>
                    <a:sym typeface="MS PGothic" pitchFamily="34" charset="-128"/>
                  </a:rPr>
                  <a:t>6</a:t>
                </a:r>
                <a:endParaRPr lang="zh-CN" altLang="zh-CN"/>
              </a:p>
            </p:txBody>
          </p:sp>
        </p:grpSp>
        <p:sp>
          <p:nvSpPr>
            <p:cNvPr id="43" name="Tekstboks 72"/>
            <p:cNvSpPr>
              <a:spLocks noChangeArrowheads="1"/>
            </p:cNvSpPr>
            <p:nvPr/>
          </p:nvSpPr>
          <p:spPr bwMode="auto">
            <a:xfrm>
              <a:off x="40944" y="395294"/>
              <a:ext cx="3492000" cy="1249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457200">
                <a:lnSpc>
                  <a:spcPct val="120000"/>
                </a:lnSpc>
              </a:pPr>
              <a:r>
                <a:rPr lang="zh-CN" altLang="en-US" sz="1600" b="1" dirty="0" smtClean="0">
                  <a:solidFill>
                    <a:srgbClr val="7F7F7F"/>
                  </a:solidFill>
                  <a:latin typeface="微软雅黑" pitchFamily="34" charset="-122"/>
                  <a:ea typeface="微软雅黑" pitchFamily="34" charset="-122"/>
                  <a:sym typeface="微软雅黑" pitchFamily="34" charset="-122"/>
                </a:rPr>
                <a:t>采用一种“响应式设计”的框架对其进行设计，为了达到对多平台的支持，使用了</a:t>
              </a:r>
              <a:r>
                <a:rPr lang="en-US" altLang="zh-CN" sz="1600" b="1" dirty="0" smtClean="0">
                  <a:solidFill>
                    <a:srgbClr val="7F7F7F"/>
                  </a:solidFill>
                  <a:latin typeface="微软雅黑" pitchFamily="34" charset="-122"/>
                  <a:ea typeface="微软雅黑" pitchFamily="34" charset="-122"/>
                  <a:sym typeface="微软雅黑" pitchFamily="34" charset="-122"/>
                </a:rPr>
                <a:t>Html5</a:t>
              </a:r>
              <a:r>
                <a:rPr lang="zh-CN" altLang="en-US" sz="1600" b="1" dirty="0" smtClean="0">
                  <a:solidFill>
                    <a:srgbClr val="7F7F7F"/>
                  </a:solidFill>
                  <a:latin typeface="微软雅黑" pitchFamily="34" charset="-122"/>
                  <a:ea typeface="微软雅黑" pitchFamily="34" charset="-122"/>
                  <a:sym typeface="微软雅黑" pitchFamily="34" charset="-122"/>
                </a:rPr>
                <a:t>与</a:t>
              </a:r>
              <a:r>
                <a:rPr lang="en-US" altLang="zh-CN" sz="1600" b="1" dirty="0" smtClean="0">
                  <a:solidFill>
                    <a:srgbClr val="7F7F7F"/>
                  </a:solidFill>
                  <a:latin typeface="微软雅黑" pitchFamily="34" charset="-122"/>
                  <a:ea typeface="微软雅黑" pitchFamily="34" charset="-122"/>
                  <a:sym typeface="微软雅黑" pitchFamily="34" charset="-122"/>
                </a:rPr>
                <a:t>Html4</a:t>
              </a:r>
              <a:r>
                <a:rPr lang="zh-CN" altLang="en-US" sz="1600" b="1" dirty="0" smtClean="0">
                  <a:solidFill>
                    <a:srgbClr val="7F7F7F"/>
                  </a:solidFill>
                  <a:latin typeface="微软雅黑" pitchFamily="34" charset="-122"/>
                  <a:ea typeface="微软雅黑" pitchFamily="34" charset="-122"/>
                  <a:sym typeface="微软雅黑" pitchFamily="34" charset="-122"/>
                </a:rPr>
                <a:t>的自动切换。</a:t>
              </a:r>
            </a:p>
          </p:txBody>
        </p:sp>
      </p:grpSp>
      <p:sp>
        <p:nvSpPr>
          <p:cNvPr id="47" name="Tekstboks 72"/>
          <p:cNvSpPr>
            <a:spLocks noChangeArrowheads="1"/>
          </p:cNvSpPr>
          <p:nvPr/>
        </p:nvSpPr>
        <p:spPr bwMode="auto">
          <a:xfrm>
            <a:off x="1003566" y="2038419"/>
            <a:ext cx="3024336"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a:lnSpc>
                <a:spcPct val="120000"/>
              </a:lnSpc>
            </a:pPr>
            <a:r>
              <a:rPr lang="zh-CN" altLang="en-US" sz="1600" b="1" dirty="0" smtClean="0">
                <a:solidFill>
                  <a:srgbClr val="7F7F7F"/>
                </a:solidFill>
                <a:latin typeface="微软雅黑" pitchFamily="34" charset="-122"/>
                <a:ea typeface="微软雅黑" pitchFamily="34" charset="-122"/>
                <a:sym typeface="微软雅黑" pitchFamily="34" charset="-122"/>
              </a:rPr>
              <a:t>懂用户的感情：用户通过“描述”来寻找自己此时此刻想听的歌曲</a:t>
            </a:r>
            <a:endParaRPr lang="zh-CN" altLang="en-US" sz="1600" b="1" dirty="0">
              <a:solidFill>
                <a:srgbClr val="7F7F7F"/>
              </a:solidFill>
              <a:latin typeface="微软雅黑" pitchFamily="34" charset="-122"/>
              <a:ea typeface="微软雅黑" pitchFamily="34" charset="-122"/>
              <a:sym typeface="微软雅黑" pitchFamily="34" charset="-122"/>
            </a:endParaRPr>
          </a:p>
        </p:txBody>
      </p:sp>
      <p:sp>
        <p:nvSpPr>
          <p:cNvPr id="48" name="Tekstboks 72"/>
          <p:cNvSpPr>
            <a:spLocks noChangeArrowheads="1"/>
          </p:cNvSpPr>
          <p:nvPr/>
        </p:nvSpPr>
        <p:spPr bwMode="auto">
          <a:xfrm>
            <a:off x="4692167" y="2135570"/>
            <a:ext cx="2921960"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a:lnSpc>
                <a:spcPct val="120000"/>
              </a:lnSpc>
            </a:pPr>
            <a:r>
              <a:rPr lang="zh-CN" altLang="en-US" sz="1600" b="1" dirty="0" smtClean="0">
                <a:solidFill>
                  <a:srgbClr val="7F7F7F"/>
                </a:solidFill>
                <a:latin typeface="微软雅黑" pitchFamily="34" charset="-122"/>
                <a:ea typeface="微软雅黑" pitchFamily="34" charset="-122"/>
                <a:sym typeface="微软雅黑" pitchFamily="34" charset="-122"/>
              </a:rPr>
              <a:t>云连播支持：通过云服务实现跨平台不间断播放</a:t>
            </a:r>
          </a:p>
        </p:txBody>
      </p:sp>
    </p:spTree>
    <p:extLst>
      <p:ext uri="{BB962C8B-B14F-4D97-AF65-F5344CB8AC3E}">
        <p14:creationId xmlns:p14="http://schemas.microsoft.com/office/powerpoint/2010/main" val="4059492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8" dur="1000" decel="50000" fill="hold">
                                          <p:stCondLst>
                                            <p:cond delay="0"/>
                                          </p:stCondLst>
                                        </p:cTn>
                                        <p:tgtEl>
                                          <p:spTgt spid="4"/>
                                        </p:tgtEl>
                                        <p:attrNameLst>
                                          <p:attrName>ppt_x,ppt_y</p:attrName>
                                        </p:attrNameLst>
                                      </p:cBhvr>
                                      <p:rCtr x="0" y="0"/>
                                    </p:animMotion>
                                    <p:animEffect>
                                      <p:cBhvr>
                                        <p:cTn id="9" dur="1000"/>
                                        <p:tgtEl>
                                          <p:spTgt spid="4"/>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Scale>
                                      <p:cBhvr>
                                        <p:cTn id="12"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3" dur="1000" decel="50000" fill="hold">
                                          <p:stCondLst>
                                            <p:cond delay="0"/>
                                          </p:stCondLst>
                                        </p:cTn>
                                        <p:tgtEl>
                                          <p:spTgt spid="47"/>
                                        </p:tgtEl>
                                        <p:attrNameLst>
                                          <p:attrName>ppt_x,ppt_y</p:attrName>
                                        </p:attrNameLst>
                                      </p:cBhvr>
                                      <p:rCtr x="0" y="0"/>
                                    </p:animMotion>
                                    <p:animEffect>
                                      <p:cBhvr>
                                        <p:cTn id="14" dur="1000"/>
                                        <p:tgtEl>
                                          <p:spTgt spid="47"/>
                                        </p:tgtEl>
                                      </p:cBhvr>
                                    </p:animEffect>
                                  </p:childTnLst>
                                </p:cTn>
                              </p:par>
                              <p:par>
                                <p:cTn id="15" presetID="52" presetClass="entr" presetSubtype="0" fill="hold" nodeType="withEffect">
                                  <p:stCondLst>
                                    <p:cond delay="200"/>
                                  </p:stCondLst>
                                  <p:childTnLst>
                                    <p:set>
                                      <p:cBhvr>
                                        <p:cTn id="16" dur="1" fill="hold">
                                          <p:stCondLst>
                                            <p:cond delay="0"/>
                                          </p:stCondLst>
                                        </p:cTn>
                                        <p:tgtEl>
                                          <p:spTgt spid="18"/>
                                        </p:tgtEl>
                                        <p:attrNameLst>
                                          <p:attrName>style.visibility</p:attrName>
                                        </p:attrNameLst>
                                      </p:cBhvr>
                                      <p:to>
                                        <p:strVal val="visible"/>
                                      </p:to>
                                    </p:set>
                                    <p:animScale>
                                      <p:cBhvr>
                                        <p:cTn id="17"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8" dur="1000" decel="50000" fill="hold">
                                          <p:stCondLst>
                                            <p:cond delay="0"/>
                                          </p:stCondLst>
                                        </p:cTn>
                                        <p:tgtEl>
                                          <p:spTgt spid="18"/>
                                        </p:tgtEl>
                                        <p:attrNameLst>
                                          <p:attrName>ppt_x,ppt_y</p:attrName>
                                        </p:attrNameLst>
                                      </p:cBhvr>
                                      <p:rCtr x="0" y="0"/>
                                    </p:animMotion>
                                    <p:animEffect>
                                      <p:cBhvr>
                                        <p:cTn id="19" dur="1000"/>
                                        <p:tgtEl>
                                          <p:spTgt spid="18"/>
                                        </p:tgtEl>
                                      </p:cBhvr>
                                    </p:animEffect>
                                  </p:childTnLst>
                                </p:cTn>
                              </p:par>
                              <p:par>
                                <p:cTn id="20" presetID="52" presetClass="entr" presetSubtype="0" fill="hold" grpId="0" nodeType="withEffect">
                                  <p:stCondLst>
                                    <p:cond delay="200"/>
                                  </p:stCondLst>
                                  <p:childTnLst>
                                    <p:set>
                                      <p:cBhvr>
                                        <p:cTn id="21" dur="1" fill="hold">
                                          <p:stCondLst>
                                            <p:cond delay="0"/>
                                          </p:stCondLst>
                                        </p:cTn>
                                        <p:tgtEl>
                                          <p:spTgt spid="48"/>
                                        </p:tgtEl>
                                        <p:attrNameLst>
                                          <p:attrName>style.visibility</p:attrName>
                                        </p:attrNameLst>
                                      </p:cBhvr>
                                      <p:to>
                                        <p:strVal val="visible"/>
                                      </p:to>
                                    </p:set>
                                    <p:animScale>
                                      <p:cBhvr>
                                        <p:cTn id="22" dur="1000" decel="50000" fill="hold">
                                          <p:stCondLst>
                                            <p:cond delay="0"/>
                                          </p:stCondLst>
                                        </p:cTn>
                                        <p:tgtEl>
                                          <p:spTgt spid="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3" dur="1000" decel="50000" fill="hold">
                                          <p:stCondLst>
                                            <p:cond delay="0"/>
                                          </p:stCondLst>
                                        </p:cTn>
                                        <p:tgtEl>
                                          <p:spTgt spid="48"/>
                                        </p:tgtEl>
                                        <p:attrNameLst>
                                          <p:attrName>ppt_x,ppt_y</p:attrName>
                                        </p:attrNameLst>
                                      </p:cBhvr>
                                      <p:rCtr x="0" y="0"/>
                                    </p:animMotion>
                                    <p:animEffect>
                                      <p:cBhvr>
                                        <p:cTn id="24" dur="1000"/>
                                        <p:tgtEl>
                                          <p:spTgt spid="48"/>
                                        </p:tgtEl>
                                      </p:cBhvr>
                                    </p:animEffect>
                                  </p:childTnLst>
                                </p:cTn>
                              </p:par>
                              <p:par>
                                <p:cTn id="25" presetID="52" presetClass="entr" presetSubtype="0" fill="hold" nodeType="withEffect">
                                  <p:stCondLst>
                                    <p:cond delay="400"/>
                                  </p:stCondLst>
                                  <p:childTnLst>
                                    <p:set>
                                      <p:cBhvr>
                                        <p:cTn id="26" dur="1" fill="hold">
                                          <p:stCondLst>
                                            <p:cond delay="0"/>
                                          </p:stCondLst>
                                        </p:cTn>
                                        <p:tgtEl>
                                          <p:spTgt spid="11"/>
                                        </p:tgtEl>
                                        <p:attrNameLst>
                                          <p:attrName>style.visibility</p:attrName>
                                        </p:attrNameLst>
                                      </p:cBhvr>
                                      <p:to>
                                        <p:strVal val="visible"/>
                                      </p:to>
                                    </p:set>
                                    <p:animScale>
                                      <p:cBhvr>
                                        <p:cTn id="2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8" dur="1000" decel="50000" fill="hold">
                                          <p:stCondLst>
                                            <p:cond delay="0"/>
                                          </p:stCondLst>
                                        </p:cTn>
                                        <p:tgtEl>
                                          <p:spTgt spid="11"/>
                                        </p:tgtEl>
                                        <p:attrNameLst>
                                          <p:attrName>ppt_x,ppt_y</p:attrName>
                                        </p:attrNameLst>
                                      </p:cBhvr>
                                      <p:rCtr x="0" y="0"/>
                                    </p:animMotion>
                                    <p:animEffect>
                                      <p:cBhvr>
                                        <p:cTn id="29" dur="10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52" presetClass="entr" presetSubtype="0"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Scale>
                                      <p:cBhvr>
                                        <p:cTn id="34"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5" dur="1000" decel="50000" fill="hold">
                                          <p:stCondLst>
                                            <p:cond delay="0"/>
                                          </p:stCondLst>
                                        </p:cTn>
                                        <p:tgtEl>
                                          <p:spTgt spid="25"/>
                                        </p:tgtEl>
                                        <p:attrNameLst>
                                          <p:attrName>ppt_x,ppt_y</p:attrName>
                                        </p:attrNameLst>
                                      </p:cBhvr>
                                      <p:rCtr x="0" y="0"/>
                                    </p:animMotion>
                                    <p:animEffect>
                                      <p:cBhvr>
                                        <p:cTn id="36" dur="1000"/>
                                        <p:tgtEl>
                                          <p:spTgt spid="25"/>
                                        </p:tgtEl>
                                      </p:cBhvr>
                                    </p:animEffect>
                                  </p:childTnLst>
                                </p:cTn>
                              </p:par>
                              <p:par>
                                <p:cTn id="37" presetID="52" presetClass="entr" presetSubtype="0" fill="hold" nodeType="withEffect">
                                  <p:stCondLst>
                                    <p:cond delay="800"/>
                                  </p:stCondLst>
                                  <p:childTnLst>
                                    <p:set>
                                      <p:cBhvr>
                                        <p:cTn id="38" dur="1" fill="hold">
                                          <p:stCondLst>
                                            <p:cond delay="0"/>
                                          </p:stCondLst>
                                        </p:cTn>
                                        <p:tgtEl>
                                          <p:spTgt spid="32"/>
                                        </p:tgtEl>
                                        <p:attrNameLst>
                                          <p:attrName>style.visibility</p:attrName>
                                        </p:attrNameLst>
                                      </p:cBhvr>
                                      <p:to>
                                        <p:strVal val="visible"/>
                                      </p:to>
                                    </p:set>
                                    <p:animScale>
                                      <p:cBhvr>
                                        <p:cTn id="39" dur="10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0" dur="1000" decel="50000" fill="hold">
                                          <p:stCondLst>
                                            <p:cond delay="0"/>
                                          </p:stCondLst>
                                        </p:cTn>
                                        <p:tgtEl>
                                          <p:spTgt spid="32"/>
                                        </p:tgtEl>
                                        <p:attrNameLst>
                                          <p:attrName>ppt_x,ppt_y</p:attrName>
                                        </p:attrNameLst>
                                      </p:cBhvr>
                                      <p:rCtr x="0" y="0"/>
                                    </p:animMotion>
                                    <p:animEffect>
                                      <p:cBhvr>
                                        <p:cTn id="41" dur="1000"/>
                                        <p:tgtEl>
                                          <p:spTgt spid="32"/>
                                        </p:tgtEl>
                                      </p:cBhvr>
                                    </p:animEffect>
                                  </p:childTnLst>
                                </p:cTn>
                              </p:par>
                              <p:par>
                                <p:cTn id="42" presetID="52" presetClass="entr" presetSubtype="0" fill="hold" nodeType="withEffect">
                                  <p:stCondLst>
                                    <p:cond delay="1000"/>
                                  </p:stCondLst>
                                  <p:childTnLst>
                                    <p:set>
                                      <p:cBhvr>
                                        <p:cTn id="43" dur="1" fill="hold">
                                          <p:stCondLst>
                                            <p:cond delay="0"/>
                                          </p:stCondLst>
                                        </p:cTn>
                                        <p:tgtEl>
                                          <p:spTgt spid="39"/>
                                        </p:tgtEl>
                                        <p:attrNameLst>
                                          <p:attrName>style.visibility</p:attrName>
                                        </p:attrNameLst>
                                      </p:cBhvr>
                                      <p:to>
                                        <p:strVal val="visible"/>
                                      </p:to>
                                    </p:set>
                                    <p:animScale>
                                      <p:cBhvr>
                                        <p:cTn id="44" dur="1000" decel="50000" fill="hold">
                                          <p:stCondLst>
                                            <p:cond delay="0"/>
                                          </p:stCondLst>
                                        </p:cTn>
                                        <p:tgtEl>
                                          <p:spTgt spid="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5" dur="1000" decel="50000" fill="hold">
                                          <p:stCondLst>
                                            <p:cond delay="0"/>
                                          </p:stCondLst>
                                        </p:cTn>
                                        <p:tgtEl>
                                          <p:spTgt spid="39"/>
                                        </p:tgtEl>
                                        <p:attrNameLst>
                                          <p:attrName>ppt_x,ppt_y</p:attrName>
                                        </p:attrNameLst>
                                      </p:cBhvr>
                                      <p:rCtr x="0" y="0"/>
                                    </p:animMotion>
                                    <p:animEffect>
                                      <p:cBhvr>
                                        <p:cTn id="46"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a:xfrm>
            <a:off x="609600" y="274638"/>
            <a:ext cx="6169025" cy="852487"/>
          </a:xfrm>
        </p:spPr>
        <p:txBody>
          <a:bodyPr/>
          <a:lstStyle/>
          <a:p>
            <a:r>
              <a:rPr lang="zh-CN" altLang="en-US" b="1" dirty="0" smtClean="0"/>
              <a:t>其他几个有创意的网站</a:t>
            </a:r>
            <a:r>
              <a:rPr lang="en-US" altLang="zh-CN" b="1" dirty="0" smtClean="0"/>
              <a:t>…</a:t>
            </a:r>
            <a:endParaRPr lang="zh-CN" altLang="en-US" b="1" dirty="0" smtClean="0"/>
          </a:p>
        </p:txBody>
      </p:sp>
      <p:sp>
        <p:nvSpPr>
          <p:cNvPr id="38915" name="内容占位符 2"/>
          <p:cNvSpPr>
            <a:spLocks noGrp="1"/>
          </p:cNvSpPr>
          <p:nvPr>
            <p:ph sz="quarter" idx="10"/>
          </p:nvPr>
        </p:nvSpPr>
        <p:spPr>
          <a:xfrm>
            <a:off x="768995" y="1448780"/>
            <a:ext cx="6264696" cy="4474059"/>
          </a:xfrm>
        </p:spPr>
        <p:txBody>
          <a:bodyPr/>
          <a:lstStyle/>
          <a:p>
            <a:r>
              <a:rPr lang="zh-CN" altLang="en-US" dirty="0"/>
              <a:t>按</a:t>
            </a:r>
            <a:r>
              <a:rPr lang="zh-CN" altLang="en-US" dirty="0" smtClean="0"/>
              <a:t>月订购模式电商网站</a:t>
            </a:r>
            <a:endParaRPr lang="en-US" altLang="zh-CN" dirty="0" smtClean="0"/>
          </a:p>
          <a:p>
            <a:r>
              <a:rPr lang="en-US" altLang="zh-CN" dirty="0"/>
              <a:t>Swag Of The Month</a:t>
            </a:r>
            <a:r>
              <a:rPr lang="zh-CN" altLang="en-US" dirty="0"/>
              <a:t>：创意</a:t>
            </a:r>
            <a:r>
              <a:rPr lang="en-US" altLang="zh-CN" dirty="0"/>
              <a:t>T</a:t>
            </a:r>
            <a:r>
              <a:rPr lang="zh-CN" altLang="en-US" dirty="0"/>
              <a:t>恤不断换</a:t>
            </a:r>
            <a:endParaRPr lang="en-US" altLang="zh-CN" dirty="0" smtClean="0"/>
          </a:p>
          <a:p>
            <a:r>
              <a:rPr lang="zh-CN" altLang="en-US" dirty="0"/>
              <a:t>潮男们只要付</a:t>
            </a:r>
            <a:r>
              <a:rPr lang="en-US" altLang="zh-CN" dirty="0"/>
              <a:t>9</a:t>
            </a:r>
            <a:r>
              <a:rPr lang="zh-CN" altLang="en-US" dirty="0"/>
              <a:t>美元的月费，每个月就定期能收到</a:t>
            </a:r>
            <a:r>
              <a:rPr lang="en-US" altLang="zh-CN" dirty="0"/>
              <a:t>Swag </a:t>
            </a:r>
            <a:r>
              <a:rPr lang="zh-CN" altLang="en-US" dirty="0" smtClean="0"/>
              <a:t>寄</a:t>
            </a:r>
            <a:r>
              <a:rPr lang="zh-CN" altLang="en-US" dirty="0"/>
              <a:t>来的一件另类的</a:t>
            </a:r>
            <a:r>
              <a:rPr lang="en-US" altLang="zh-CN" dirty="0"/>
              <a:t>T</a:t>
            </a:r>
            <a:r>
              <a:rPr lang="zh-CN" altLang="en-US" dirty="0"/>
              <a:t>恤，收到的</a:t>
            </a:r>
            <a:r>
              <a:rPr lang="en-US" altLang="zh-CN" dirty="0"/>
              <a:t>T</a:t>
            </a:r>
            <a:r>
              <a:rPr lang="zh-CN" altLang="en-US" dirty="0"/>
              <a:t>恤如果不满意还可以退回去更换</a:t>
            </a:r>
            <a:r>
              <a:rPr lang="zh-CN" altLang="en-US" dirty="0" smtClean="0"/>
              <a:t>。</a:t>
            </a:r>
            <a:endParaRPr lang="en-US" altLang="zh-CN" dirty="0"/>
          </a:p>
          <a:p>
            <a:r>
              <a:rPr lang="zh-CN" altLang="en-US" dirty="0" smtClean="0"/>
              <a:t>此外，美国</a:t>
            </a:r>
            <a:r>
              <a:rPr lang="zh-CN" altLang="en-US" dirty="0"/>
              <a:t>化妆品零售</a:t>
            </a:r>
            <a:r>
              <a:rPr lang="zh-CN" altLang="en-US" dirty="0" smtClean="0"/>
              <a:t>平台</a:t>
            </a:r>
            <a:r>
              <a:rPr lang="en-US" altLang="zh-CN" dirty="0" err="1" smtClean="0"/>
              <a:t>Birchbox</a:t>
            </a:r>
            <a:r>
              <a:rPr lang="zh-CN" altLang="en-US" dirty="0"/>
              <a:t>获</a:t>
            </a:r>
            <a:r>
              <a:rPr lang="en-US" altLang="zh-CN" dirty="0"/>
              <a:t>1190</a:t>
            </a:r>
            <a:r>
              <a:rPr lang="zh-CN" altLang="en-US" dirty="0"/>
              <a:t>万美元投资，</a:t>
            </a:r>
            <a:r>
              <a:rPr lang="en-US" altLang="zh-CN" dirty="0"/>
              <a:t>Honest</a:t>
            </a:r>
            <a:r>
              <a:rPr lang="zh-CN" altLang="en-US" dirty="0"/>
              <a:t>获</a:t>
            </a:r>
            <a:r>
              <a:rPr lang="en-US" altLang="zh-CN" dirty="0"/>
              <a:t>2700</a:t>
            </a:r>
            <a:r>
              <a:rPr lang="zh-CN" altLang="en-US" dirty="0"/>
              <a:t>万美元</a:t>
            </a:r>
            <a:r>
              <a:rPr lang="zh-CN" altLang="en-US" dirty="0" smtClean="0"/>
              <a:t>投资，</a:t>
            </a:r>
            <a:r>
              <a:rPr lang="en-US" altLang="zh-CN" dirty="0" err="1" smtClean="0"/>
              <a:t>ShoeDazzle</a:t>
            </a:r>
            <a:r>
              <a:rPr lang="zh-CN" altLang="en-US" dirty="0"/>
              <a:t>获 </a:t>
            </a:r>
            <a:r>
              <a:rPr lang="en-US" altLang="zh-CN" dirty="0"/>
              <a:t>4000</a:t>
            </a:r>
            <a:r>
              <a:rPr lang="zh-CN" altLang="en-US" dirty="0"/>
              <a:t>万美元</a:t>
            </a:r>
            <a:r>
              <a:rPr lang="zh-CN" altLang="en-US" dirty="0" smtClean="0"/>
              <a:t>投资</a:t>
            </a:r>
            <a:r>
              <a:rPr lang="en-US" altLang="zh-CN" dirty="0" smtClean="0"/>
              <a:t>…</a:t>
            </a:r>
          </a:p>
          <a:p>
            <a:r>
              <a:rPr lang="zh-CN" altLang="en-US" dirty="0"/>
              <a:t>目前“按月订购”模式主要以服饰和化妆品的产品为主</a:t>
            </a:r>
            <a:r>
              <a:rPr lang="zh-CN" altLang="en-US" dirty="0" smtClean="0"/>
              <a:t>，它也适合于</a:t>
            </a:r>
            <a:r>
              <a:rPr lang="zh-CN" altLang="en-US" dirty="0"/>
              <a:t>规律性的消费品，比如</a:t>
            </a:r>
            <a:r>
              <a:rPr lang="zh-CN" altLang="en-US" dirty="0" smtClean="0"/>
              <a:t>：油盐酱醋</a:t>
            </a:r>
            <a:r>
              <a:rPr lang="zh-CN" altLang="en-US" dirty="0"/>
              <a:t>、酒水饮料、大米、纸巾、婴儿用品（奶粉、纸尿布等）、卫生用品（牙膏牙刷、洗发水等）、计生用品、保健品等。归纳一下就可以发现，所有的标准化商品都可以应用于“按月订购”模式。</a:t>
            </a:r>
            <a:endParaRPr lang="zh-CN" altLang="en-US" dirty="0" smtClean="0"/>
          </a:p>
        </p:txBody>
      </p:sp>
      <p:pic>
        <p:nvPicPr>
          <p:cNvPr id="38918" name="Picture 6" descr="http://www.it-times.com.cn/u/cms/www/201204/13231403f8u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3691" y="1304764"/>
            <a:ext cx="4762500" cy="38766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8918"/>
                                        </p:tgtEl>
                                        <p:attrNameLst>
                                          <p:attrName>style.visibility</p:attrName>
                                        </p:attrNameLst>
                                      </p:cBhvr>
                                      <p:to>
                                        <p:strVal val="visible"/>
                                      </p:to>
                                    </p:set>
                                    <p:animEffect transition="in" filter="wheel(1)">
                                      <p:cBhvr>
                                        <p:cTn id="7" dur="2000"/>
                                        <p:tgtEl>
                                          <p:spTgt spid="389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8915">
                                            <p:txEl>
                                              <p:pRg st="0" end="0"/>
                                            </p:txEl>
                                          </p:spTgt>
                                        </p:tgtEl>
                                        <p:attrNameLst>
                                          <p:attrName>style.visibility</p:attrName>
                                        </p:attrNameLst>
                                      </p:cBhvr>
                                      <p:to>
                                        <p:strVal val="visible"/>
                                      </p:to>
                                    </p:set>
                                    <p:animEffect transition="in" filter="wipe(down)">
                                      <p:cBhvr>
                                        <p:cTn id="12" dur="500"/>
                                        <p:tgtEl>
                                          <p:spTgt spid="38915">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8915">
                                            <p:txEl>
                                              <p:pRg st="1" end="1"/>
                                            </p:txEl>
                                          </p:spTgt>
                                        </p:tgtEl>
                                        <p:attrNameLst>
                                          <p:attrName>style.visibility</p:attrName>
                                        </p:attrNameLst>
                                      </p:cBhvr>
                                      <p:to>
                                        <p:strVal val="visible"/>
                                      </p:to>
                                    </p:set>
                                    <p:animEffect transition="in" filter="wipe(down)">
                                      <p:cBhvr>
                                        <p:cTn id="15" dur="500"/>
                                        <p:tgtEl>
                                          <p:spTgt spid="38915">
                                            <p:txEl>
                                              <p:pRg st="1" end="1"/>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8915">
                                            <p:txEl>
                                              <p:pRg st="2" end="2"/>
                                            </p:txEl>
                                          </p:spTgt>
                                        </p:tgtEl>
                                        <p:attrNameLst>
                                          <p:attrName>style.visibility</p:attrName>
                                        </p:attrNameLst>
                                      </p:cBhvr>
                                      <p:to>
                                        <p:strVal val="visible"/>
                                      </p:to>
                                    </p:set>
                                    <p:animEffect transition="in" filter="wipe(down)">
                                      <p:cBhvr>
                                        <p:cTn id="18" dur="500"/>
                                        <p:tgtEl>
                                          <p:spTgt spid="38915">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2" presetClass="entr" presetSubtype="0" fill="hold" nodeType="clickEffect">
                                  <p:stCondLst>
                                    <p:cond delay="0"/>
                                  </p:stCondLst>
                                  <p:childTnLst>
                                    <p:set>
                                      <p:cBhvr>
                                        <p:cTn id="22" dur="1" fill="hold">
                                          <p:stCondLst>
                                            <p:cond delay="0"/>
                                          </p:stCondLst>
                                        </p:cTn>
                                        <p:tgtEl>
                                          <p:spTgt spid="38915">
                                            <p:txEl>
                                              <p:pRg st="3" end="3"/>
                                            </p:txEl>
                                          </p:spTgt>
                                        </p:tgtEl>
                                        <p:attrNameLst>
                                          <p:attrName>style.visibility</p:attrName>
                                        </p:attrNameLst>
                                      </p:cBhvr>
                                      <p:to>
                                        <p:strVal val="visible"/>
                                      </p:to>
                                    </p:set>
                                    <p:animScale>
                                      <p:cBhvr>
                                        <p:cTn id="23" dur="1000" decel="50000" fill="hold">
                                          <p:stCondLst>
                                            <p:cond delay="0"/>
                                          </p:stCondLst>
                                        </p:cTn>
                                        <p:tgtEl>
                                          <p:spTgt spid="38915">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38915">
                                            <p:txEl>
                                              <p:pRg st="3" end="3"/>
                                            </p:txEl>
                                          </p:spTgt>
                                        </p:tgtEl>
                                        <p:attrNameLst>
                                          <p:attrName>ppt_x</p:attrName>
                                          <p:attrName>ppt_y</p:attrName>
                                        </p:attrNameLst>
                                      </p:cBhvr>
                                    </p:animMotion>
                                    <p:animEffect transition="in" filter="fade">
                                      <p:cBhvr>
                                        <p:cTn id="25" dur="1000"/>
                                        <p:tgtEl>
                                          <p:spTgt spid="38915">
                                            <p:txEl>
                                              <p:pRg st="3" end="3"/>
                                            </p:txEl>
                                          </p:spTgt>
                                        </p:tgtEl>
                                      </p:cBhvr>
                                    </p:animEffect>
                                  </p:childTnLst>
                                </p:cTn>
                              </p:par>
                              <p:par>
                                <p:cTn id="26" presetID="52" presetClass="entr" presetSubtype="0" fill="hold" nodeType="withEffect">
                                  <p:stCondLst>
                                    <p:cond delay="0"/>
                                  </p:stCondLst>
                                  <p:childTnLst>
                                    <p:set>
                                      <p:cBhvr>
                                        <p:cTn id="27" dur="1" fill="hold">
                                          <p:stCondLst>
                                            <p:cond delay="0"/>
                                          </p:stCondLst>
                                        </p:cTn>
                                        <p:tgtEl>
                                          <p:spTgt spid="38915">
                                            <p:txEl>
                                              <p:pRg st="4" end="4"/>
                                            </p:txEl>
                                          </p:spTgt>
                                        </p:tgtEl>
                                        <p:attrNameLst>
                                          <p:attrName>style.visibility</p:attrName>
                                        </p:attrNameLst>
                                      </p:cBhvr>
                                      <p:to>
                                        <p:strVal val="visible"/>
                                      </p:to>
                                    </p:set>
                                    <p:animScale>
                                      <p:cBhvr>
                                        <p:cTn id="28" dur="1000" decel="50000" fill="hold">
                                          <p:stCondLst>
                                            <p:cond delay="0"/>
                                          </p:stCondLst>
                                        </p:cTn>
                                        <p:tgtEl>
                                          <p:spTgt spid="38915">
                                            <p:txEl>
                                              <p:pRg st="4" end="4"/>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38915">
                                            <p:txEl>
                                              <p:pRg st="4" end="4"/>
                                            </p:txEl>
                                          </p:spTgt>
                                        </p:tgtEl>
                                        <p:attrNameLst>
                                          <p:attrName>ppt_x</p:attrName>
                                          <p:attrName>ppt_y</p:attrName>
                                        </p:attrNameLst>
                                      </p:cBhvr>
                                    </p:animMotion>
                                    <p:animEffect transition="in" filter="fade">
                                      <p:cBhvr>
                                        <p:cTn id="30" dur="1000"/>
                                        <p:tgtEl>
                                          <p:spTgt spid="389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a:xfrm>
            <a:off x="609600" y="274638"/>
            <a:ext cx="6169025" cy="852487"/>
          </a:xfrm>
        </p:spPr>
        <p:txBody>
          <a:bodyPr/>
          <a:lstStyle/>
          <a:p>
            <a:r>
              <a:rPr lang="zh-CN" altLang="en-US" b="1" dirty="0" smtClean="0"/>
              <a:t>其他几个有创意的网站</a:t>
            </a:r>
            <a:r>
              <a:rPr lang="en-US" altLang="zh-CN" b="1" dirty="0" smtClean="0"/>
              <a:t>…</a:t>
            </a:r>
            <a:endParaRPr lang="zh-CN" altLang="en-US" b="1" dirty="0" smtClean="0"/>
          </a:p>
        </p:txBody>
      </p:sp>
      <p:sp>
        <p:nvSpPr>
          <p:cNvPr id="38915" name="内容占位符 2"/>
          <p:cNvSpPr>
            <a:spLocks noGrp="1"/>
          </p:cNvSpPr>
          <p:nvPr>
            <p:ph sz="quarter" idx="10"/>
          </p:nvPr>
        </p:nvSpPr>
        <p:spPr>
          <a:xfrm>
            <a:off x="7177707" y="1448780"/>
            <a:ext cx="4500500" cy="4474059"/>
          </a:xfrm>
        </p:spPr>
        <p:txBody>
          <a:bodyPr/>
          <a:lstStyle/>
          <a:p>
            <a:r>
              <a:rPr lang="zh-CN" altLang="zh-CN" dirty="0"/>
              <a:t>网站名称：懒得</a:t>
            </a:r>
            <a:r>
              <a:rPr lang="zh-CN" altLang="zh-CN" dirty="0" smtClean="0"/>
              <a:t>淘</a:t>
            </a:r>
            <a:endParaRPr lang="en-US" altLang="zh-CN" dirty="0" smtClean="0"/>
          </a:p>
          <a:p>
            <a:r>
              <a:rPr lang="zh-CN" altLang="en-US" dirty="0" smtClean="0"/>
              <a:t>网站地址：</a:t>
            </a:r>
            <a:r>
              <a:rPr lang="en-US" altLang="zh-CN" dirty="0" smtClean="0"/>
              <a:t>www.landetao.com</a:t>
            </a:r>
            <a:endParaRPr lang="zh-CN" altLang="zh-CN" dirty="0"/>
          </a:p>
          <a:p>
            <a:r>
              <a:rPr lang="zh-CN" altLang="zh-CN" dirty="0"/>
              <a:t>产品类型：精品化礼物导购网站</a:t>
            </a:r>
          </a:p>
          <a:p>
            <a:r>
              <a:rPr lang="zh-CN" altLang="zh-CN" dirty="0"/>
              <a:t>上线时间：</a:t>
            </a:r>
            <a:r>
              <a:rPr lang="en-US" altLang="zh-CN" dirty="0"/>
              <a:t>2011</a:t>
            </a:r>
            <a:r>
              <a:rPr lang="zh-CN" altLang="zh-CN" dirty="0"/>
              <a:t>年</a:t>
            </a:r>
            <a:r>
              <a:rPr lang="en-US" altLang="zh-CN" dirty="0"/>
              <a:t>11</a:t>
            </a:r>
            <a:r>
              <a:rPr lang="zh-CN" altLang="zh-CN" dirty="0"/>
              <a:t>月</a:t>
            </a:r>
            <a:r>
              <a:rPr lang="en-US" altLang="zh-CN" dirty="0"/>
              <a:t>1</a:t>
            </a:r>
            <a:r>
              <a:rPr lang="zh-CN" altLang="zh-CN" dirty="0"/>
              <a:t>日正式上线</a:t>
            </a:r>
          </a:p>
          <a:p>
            <a:r>
              <a:rPr lang="zh-CN" altLang="zh-CN" dirty="0"/>
              <a:t>融资情况：已获得国内知名风险投资公司投资</a:t>
            </a:r>
            <a:r>
              <a:rPr lang="en-US" altLang="zh-CN" dirty="0"/>
              <a:t>600</a:t>
            </a:r>
            <a:r>
              <a:rPr lang="zh-CN" altLang="zh-CN" dirty="0"/>
              <a:t>万</a:t>
            </a:r>
            <a:r>
              <a:rPr lang="zh-CN" altLang="zh-CN" dirty="0" smtClean="0"/>
              <a:t>元</a:t>
            </a:r>
            <a:endParaRPr lang="en-US" altLang="zh-CN" dirty="0" smtClean="0"/>
          </a:p>
          <a:p>
            <a:endParaRPr lang="en-US" altLang="zh-CN" dirty="0" smtClean="0"/>
          </a:p>
          <a:p>
            <a:r>
              <a:rPr lang="en-US" altLang="zh-CN" dirty="0"/>
              <a:t>“</a:t>
            </a:r>
            <a:r>
              <a:rPr lang="zh-CN" altLang="zh-CN" dirty="0"/>
              <a:t>懒得淘</a:t>
            </a:r>
            <a:r>
              <a:rPr lang="en-US" altLang="zh-CN" dirty="0"/>
              <a:t>”</a:t>
            </a:r>
            <a:r>
              <a:rPr lang="zh-CN" altLang="zh-CN" dirty="0"/>
              <a:t>满足用户专业化、个性化的需求，解决不知道送什么礼物的</a:t>
            </a:r>
            <a:r>
              <a:rPr lang="en-US" altLang="zh-CN" dirty="0"/>
              <a:t>“</a:t>
            </a:r>
            <a:r>
              <a:rPr lang="zh-CN" altLang="zh-CN" dirty="0"/>
              <a:t>难题</a:t>
            </a:r>
            <a:r>
              <a:rPr lang="en-US" altLang="zh-CN" dirty="0"/>
              <a:t>”</a:t>
            </a:r>
            <a:r>
              <a:rPr lang="zh-CN" altLang="zh-CN" dirty="0"/>
              <a:t>。在</a:t>
            </a:r>
            <a:r>
              <a:rPr lang="en-US" altLang="zh-CN" dirty="0"/>
              <a:t>“</a:t>
            </a:r>
            <a:r>
              <a:rPr lang="zh-CN" altLang="zh-CN" dirty="0"/>
              <a:t>懒得淘</a:t>
            </a:r>
            <a:r>
              <a:rPr lang="en-US" altLang="zh-CN" dirty="0"/>
              <a:t>”</a:t>
            </a:r>
            <a:r>
              <a:rPr lang="zh-CN" altLang="zh-CN" dirty="0"/>
              <a:t>，用户只要以提问的方式描述出具体购物需求，通过求购问答的模式以需求驱动购物，并免费获得由</a:t>
            </a:r>
            <a:r>
              <a:rPr lang="en-US" altLang="zh-CN" dirty="0"/>
              <a:t>“</a:t>
            </a:r>
            <a:r>
              <a:rPr lang="zh-CN" altLang="zh-CN" dirty="0"/>
              <a:t>礼物顾问</a:t>
            </a:r>
            <a:r>
              <a:rPr lang="en-US" altLang="zh-CN" dirty="0"/>
              <a:t>”</a:t>
            </a:r>
            <a:r>
              <a:rPr lang="zh-CN" altLang="zh-CN" dirty="0"/>
              <a:t>量身定制的送礼策划方案和礼物推荐。</a:t>
            </a:r>
          </a:p>
          <a:p>
            <a:endParaRPr lang="zh-CN" altLang="zh-CN" dirty="0"/>
          </a:p>
        </p:txBody>
      </p:sp>
      <p:pic>
        <p:nvPicPr>
          <p:cNvPr id="5" name="图片 4" descr="懒得淘：精品化礼物导购网站"/>
          <p:cNvPicPr/>
          <p:nvPr/>
        </p:nvPicPr>
        <p:blipFill>
          <a:blip r:embed="rId3">
            <a:extLst>
              <a:ext uri="{28A0092B-C50C-407E-A947-70E740481C1C}">
                <a14:useLocalDpi xmlns:a14="http://schemas.microsoft.com/office/drawing/2010/main" val="0"/>
              </a:ext>
            </a:extLst>
          </a:blip>
          <a:srcRect/>
          <a:stretch>
            <a:fillRect/>
          </a:stretch>
        </p:blipFill>
        <p:spPr bwMode="auto">
          <a:xfrm>
            <a:off x="552971" y="1952996"/>
            <a:ext cx="6264696" cy="3060180"/>
          </a:xfrm>
          <a:prstGeom prst="rect">
            <a:avLst/>
          </a:prstGeom>
          <a:noFill/>
          <a:ln>
            <a:noFill/>
          </a:ln>
        </p:spPr>
      </p:pic>
    </p:spTree>
    <p:extLst>
      <p:ext uri="{BB962C8B-B14F-4D97-AF65-F5344CB8AC3E}">
        <p14:creationId xmlns:p14="http://schemas.microsoft.com/office/powerpoint/2010/main" val="8228080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8915">
                                            <p:txEl>
                                              <p:pRg st="0" end="0"/>
                                            </p:txEl>
                                          </p:spTgt>
                                        </p:tgtEl>
                                        <p:attrNameLst>
                                          <p:attrName>style.visibility</p:attrName>
                                        </p:attrNameLst>
                                      </p:cBhvr>
                                      <p:to>
                                        <p:strVal val="visible"/>
                                      </p:to>
                                    </p:set>
                                    <p:animEffect transition="in" filter="randombar(horizontal)">
                                      <p:cBhvr>
                                        <p:cTn id="12" dur="500"/>
                                        <p:tgtEl>
                                          <p:spTgt spid="38915">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8915">
                                            <p:txEl>
                                              <p:pRg st="1" end="1"/>
                                            </p:txEl>
                                          </p:spTgt>
                                        </p:tgtEl>
                                        <p:attrNameLst>
                                          <p:attrName>style.visibility</p:attrName>
                                        </p:attrNameLst>
                                      </p:cBhvr>
                                      <p:to>
                                        <p:strVal val="visible"/>
                                      </p:to>
                                    </p:set>
                                    <p:animEffect transition="in" filter="randombar(horizontal)">
                                      <p:cBhvr>
                                        <p:cTn id="15" dur="500"/>
                                        <p:tgtEl>
                                          <p:spTgt spid="38915">
                                            <p:txEl>
                                              <p:pRg st="1" end="1"/>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8915">
                                            <p:txEl>
                                              <p:pRg st="2" end="2"/>
                                            </p:txEl>
                                          </p:spTgt>
                                        </p:tgtEl>
                                        <p:attrNameLst>
                                          <p:attrName>style.visibility</p:attrName>
                                        </p:attrNameLst>
                                      </p:cBhvr>
                                      <p:to>
                                        <p:strVal val="visible"/>
                                      </p:to>
                                    </p:set>
                                    <p:animEffect transition="in" filter="randombar(horizontal)">
                                      <p:cBhvr>
                                        <p:cTn id="18" dur="500"/>
                                        <p:tgtEl>
                                          <p:spTgt spid="38915">
                                            <p:txEl>
                                              <p:pRg st="2" end="2"/>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8915">
                                            <p:txEl>
                                              <p:pRg st="3" end="3"/>
                                            </p:txEl>
                                          </p:spTgt>
                                        </p:tgtEl>
                                        <p:attrNameLst>
                                          <p:attrName>style.visibility</p:attrName>
                                        </p:attrNameLst>
                                      </p:cBhvr>
                                      <p:to>
                                        <p:strVal val="visible"/>
                                      </p:to>
                                    </p:set>
                                    <p:animEffect transition="in" filter="randombar(horizontal)">
                                      <p:cBhvr>
                                        <p:cTn id="21" dur="500"/>
                                        <p:tgtEl>
                                          <p:spTgt spid="38915">
                                            <p:txEl>
                                              <p:pRg st="3" end="3"/>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8915">
                                            <p:txEl>
                                              <p:pRg st="4" end="4"/>
                                            </p:txEl>
                                          </p:spTgt>
                                        </p:tgtEl>
                                        <p:attrNameLst>
                                          <p:attrName>style.visibility</p:attrName>
                                        </p:attrNameLst>
                                      </p:cBhvr>
                                      <p:to>
                                        <p:strVal val="visible"/>
                                      </p:to>
                                    </p:set>
                                    <p:animEffect transition="in" filter="randombar(horizontal)">
                                      <p:cBhvr>
                                        <p:cTn id="24" dur="500"/>
                                        <p:tgtEl>
                                          <p:spTgt spid="38915">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2" presetClass="entr" presetSubtype="0" fill="hold" nodeType="clickEffect">
                                  <p:stCondLst>
                                    <p:cond delay="0"/>
                                  </p:stCondLst>
                                  <p:childTnLst>
                                    <p:set>
                                      <p:cBhvr>
                                        <p:cTn id="28" dur="1" fill="hold">
                                          <p:stCondLst>
                                            <p:cond delay="0"/>
                                          </p:stCondLst>
                                        </p:cTn>
                                        <p:tgtEl>
                                          <p:spTgt spid="38915">
                                            <p:txEl>
                                              <p:pRg st="6" end="6"/>
                                            </p:txEl>
                                          </p:spTgt>
                                        </p:tgtEl>
                                        <p:attrNameLst>
                                          <p:attrName>style.visibility</p:attrName>
                                        </p:attrNameLst>
                                      </p:cBhvr>
                                      <p:to>
                                        <p:strVal val="visible"/>
                                      </p:to>
                                    </p:set>
                                    <p:animScale>
                                      <p:cBhvr>
                                        <p:cTn id="29" dur="1000" decel="50000" fill="hold">
                                          <p:stCondLst>
                                            <p:cond delay="0"/>
                                          </p:stCondLst>
                                        </p:cTn>
                                        <p:tgtEl>
                                          <p:spTgt spid="38915">
                                            <p:txEl>
                                              <p:pRg st="6" end="6"/>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38915">
                                            <p:txEl>
                                              <p:pRg st="6" end="6"/>
                                            </p:txEl>
                                          </p:spTgt>
                                        </p:tgtEl>
                                        <p:attrNameLst>
                                          <p:attrName>ppt_x</p:attrName>
                                          <p:attrName>ppt_y</p:attrName>
                                        </p:attrNameLst>
                                      </p:cBhvr>
                                    </p:animMotion>
                                    <p:animEffect transition="in" filter="fade">
                                      <p:cBhvr>
                                        <p:cTn id="31" dur="1000"/>
                                        <p:tgtEl>
                                          <p:spTgt spid="389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5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extBox 2"/>
          <p:cNvSpPr>
            <a:spLocks noChangeArrowheads="1"/>
          </p:cNvSpPr>
          <p:nvPr/>
        </p:nvSpPr>
        <p:spPr bwMode="auto">
          <a:xfrm>
            <a:off x="10309225" y="6302375"/>
            <a:ext cx="9777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b="1" dirty="0" smtClean="0">
                <a:solidFill>
                  <a:srgbClr val="C00000"/>
                </a:solidFill>
                <a:latin typeface="微软雅黑" pitchFamily="34" charset="-122"/>
                <a:ea typeface="微软雅黑" pitchFamily="34" charset="-122"/>
                <a:sym typeface="微软雅黑" pitchFamily="34" charset="-122"/>
              </a:rPr>
              <a:t>PART   I</a:t>
            </a:r>
            <a:endParaRPr lang="zh-CN" dirty="0"/>
          </a:p>
        </p:txBody>
      </p:sp>
      <p:sp>
        <p:nvSpPr>
          <p:cNvPr id="7172" name="直接连接符 3"/>
          <p:cNvSpPr>
            <a:spLocks noChangeShapeType="1"/>
          </p:cNvSpPr>
          <p:nvPr/>
        </p:nvSpPr>
        <p:spPr bwMode="auto">
          <a:xfrm>
            <a:off x="9553575" y="6470650"/>
            <a:ext cx="649288" cy="1588"/>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3" name="直接连接符 4"/>
          <p:cNvSpPr>
            <a:spLocks noChangeShapeType="1"/>
          </p:cNvSpPr>
          <p:nvPr/>
        </p:nvSpPr>
        <p:spPr bwMode="auto">
          <a:xfrm>
            <a:off x="11218863" y="6470650"/>
            <a:ext cx="647700" cy="1588"/>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6" name="直接连接符 7"/>
          <p:cNvSpPr>
            <a:spLocks noChangeShapeType="1"/>
          </p:cNvSpPr>
          <p:nvPr/>
        </p:nvSpPr>
        <p:spPr bwMode="auto">
          <a:xfrm>
            <a:off x="7897813" y="3238500"/>
            <a:ext cx="4297362" cy="1588"/>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7" name="TextBox 8"/>
          <p:cNvSpPr>
            <a:spLocks noChangeArrowheads="1"/>
          </p:cNvSpPr>
          <p:nvPr/>
        </p:nvSpPr>
        <p:spPr bwMode="auto">
          <a:xfrm>
            <a:off x="8739188" y="2420938"/>
            <a:ext cx="3025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000" b="1">
                <a:solidFill>
                  <a:srgbClr val="C00000"/>
                </a:solidFill>
                <a:latin typeface="微软雅黑" pitchFamily="34" charset="-122"/>
                <a:ea typeface="微软雅黑" pitchFamily="34" charset="-122"/>
                <a:sym typeface="微软雅黑" pitchFamily="34" charset="-122"/>
              </a:rPr>
              <a:t>BlackSocks</a:t>
            </a:r>
            <a:endParaRPr lang="zh-CN" altLang="en-US"/>
          </a:p>
        </p:txBody>
      </p:sp>
      <p:sp>
        <p:nvSpPr>
          <p:cNvPr id="5128" name="矩形 10"/>
          <p:cNvSpPr>
            <a:spLocks noChangeArrowheads="1"/>
          </p:cNvSpPr>
          <p:nvPr/>
        </p:nvSpPr>
        <p:spPr bwMode="auto">
          <a:xfrm>
            <a:off x="7897813" y="3349625"/>
            <a:ext cx="3960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zh-CN">
                <a:solidFill>
                  <a:srgbClr val="7F7F7F"/>
                </a:solidFill>
                <a:latin typeface="微软雅黑" pitchFamily="34" charset="-122"/>
                <a:ea typeface="微软雅黑" pitchFamily="34" charset="-122"/>
                <a:sym typeface="微软雅黑" pitchFamily="34" charset="-122"/>
              </a:rPr>
              <a:t>-- BlackSocks</a:t>
            </a:r>
            <a:r>
              <a:rPr lang="zh-CN" altLang="en-US">
                <a:solidFill>
                  <a:srgbClr val="7F7F7F"/>
                </a:solidFill>
                <a:latin typeface="微软雅黑" pitchFamily="34" charset="-122"/>
                <a:ea typeface="微软雅黑" pitchFamily="34" charset="-122"/>
                <a:sym typeface="微软雅黑" pitchFamily="34" charset="-122"/>
              </a:rPr>
              <a:t>概述</a:t>
            </a:r>
            <a:endParaRPr lang="zh-CN" altLang="en-US"/>
          </a:p>
        </p:txBody>
      </p:sp>
      <p:sp>
        <p:nvSpPr>
          <p:cNvPr id="5129" name="矩形 11"/>
          <p:cNvSpPr>
            <a:spLocks noChangeArrowheads="1"/>
          </p:cNvSpPr>
          <p:nvPr/>
        </p:nvSpPr>
        <p:spPr bwMode="auto">
          <a:xfrm>
            <a:off x="7897813" y="3829050"/>
            <a:ext cx="3960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zh-CN">
                <a:solidFill>
                  <a:srgbClr val="7F7F7F"/>
                </a:solidFill>
                <a:latin typeface="微软雅黑" pitchFamily="34" charset="-122"/>
                <a:ea typeface="微软雅黑" pitchFamily="34" charset="-122"/>
                <a:sym typeface="微软雅黑" pitchFamily="34" charset="-122"/>
              </a:rPr>
              <a:t>-- </a:t>
            </a:r>
            <a:r>
              <a:rPr lang="zh-CN" altLang="en-US">
                <a:solidFill>
                  <a:srgbClr val="7F7F7F"/>
                </a:solidFill>
                <a:latin typeface="微软雅黑" pitchFamily="34" charset="-122"/>
                <a:ea typeface="微软雅黑" pitchFamily="34" charset="-122"/>
                <a:sym typeface="微软雅黑" pitchFamily="34" charset="-122"/>
              </a:rPr>
              <a:t>营销模式</a:t>
            </a:r>
            <a:endParaRPr lang="zh-CN" altLang="en-US"/>
          </a:p>
        </p:txBody>
      </p:sp>
      <p:sp>
        <p:nvSpPr>
          <p:cNvPr id="5130" name="矩形 12"/>
          <p:cNvSpPr>
            <a:spLocks noChangeArrowheads="1"/>
          </p:cNvSpPr>
          <p:nvPr/>
        </p:nvSpPr>
        <p:spPr bwMode="auto">
          <a:xfrm>
            <a:off x="7897813" y="4308475"/>
            <a:ext cx="3960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zh-CN">
                <a:solidFill>
                  <a:srgbClr val="7F7F7F"/>
                </a:solidFill>
                <a:latin typeface="微软雅黑" pitchFamily="34" charset="-122"/>
                <a:ea typeface="微软雅黑" pitchFamily="34" charset="-122"/>
                <a:sym typeface="微软雅黑" pitchFamily="34" charset="-122"/>
              </a:rPr>
              <a:t>-- </a:t>
            </a:r>
            <a:r>
              <a:rPr lang="zh-CN" altLang="en-US">
                <a:solidFill>
                  <a:srgbClr val="7F7F7F"/>
                </a:solidFill>
                <a:latin typeface="微软雅黑" pitchFamily="34" charset="-122"/>
                <a:ea typeface="微软雅黑" pitchFamily="34" charset="-122"/>
                <a:sym typeface="微软雅黑" pitchFamily="34" charset="-122"/>
              </a:rPr>
              <a:t>中国的男人袜</a:t>
            </a:r>
            <a:endParaRPr lang="zh-CN" altLang="en-US"/>
          </a:p>
        </p:txBody>
      </p:sp>
      <p:sp>
        <p:nvSpPr>
          <p:cNvPr id="5131" name="矩形 13"/>
          <p:cNvSpPr>
            <a:spLocks noChangeArrowheads="1"/>
          </p:cNvSpPr>
          <p:nvPr/>
        </p:nvSpPr>
        <p:spPr bwMode="auto">
          <a:xfrm>
            <a:off x="7897813" y="4787900"/>
            <a:ext cx="3960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zh-CN">
                <a:solidFill>
                  <a:srgbClr val="7F7F7F"/>
                </a:solidFill>
                <a:latin typeface="微软雅黑" pitchFamily="34" charset="-122"/>
                <a:ea typeface="微软雅黑" pitchFamily="34" charset="-122"/>
                <a:sym typeface="微软雅黑" pitchFamily="34" charset="-122"/>
              </a:rPr>
              <a:t>-- </a:t>
            </a:r>
            <a:r>
              <a:rPr lang="zh-CN" altLang="en-US">
                <a:solidFill>
                  <a:srgbClr val="7F7F7F"/>
                </a:solidFill>
                <a:latin typeface="微软雅黑" pitchFamily="34" charset="-122"/>
                <a:ea typeface="微软雅黑" pitchFamily="34" charset="-122"/>
                <a:sym typeface="微软雅黑" pitchFamily="34" charset="-122"/>
              </a:rPr>
              <a:t>创业者启示</a:t>
            </a:r>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127"/>
                                        </p:tgtEl>
                                        <p:attrNameLst>
                                          <p:attrName>style.visibility</p:attrName>
                                        </p:attrNameLst>
                                      </p:cBhvr>
                                      <p:to>
                                        <p:strVal val="visible"/>
                                      </p:to>
                                    </p:set>
                                    <p:animEffect>
                                      <p:cBhvr>
                                        <p:cTn id="7" dur="500"/>
                                        <p:tgtEl>
                                          <p:spTgt spid="5127"/>
                                        </p:tgtEl>
                                      </p:cBhvr>
                                    </p:animEffect>
                                  </p:childTnLst>
                                </p:cTn>
                              </p:par>
                              <p:par>
                                <p:cTn id="8" presetID="63" presetClass="path" presetSubtype="0" accel="50000" fill="hold" grpId="1" nodeType="withEffect">
                                  <p:stCondLst>
                                    <p:cond delay="200"/>
                                  </p:stCondLst>
                                  <p:childTnLst>
                                    <p:animMotion origin="layout" path="M -0.87926 -3.44126E-6 L -4.00989E-6 -3.44126E-6 " pathEditMode="relative" rAng="0" ptsTypes="AA">
                                      <p:cBhvr>
                                        <p:cTn id="9" dur="500" fill="hold"/>
                                        <p:tgtEl>
                                          <p:spTgt spid="5127"/>
                                        </p:tgtEl>
                                        <p:attrNameLst>
                                          <p:attrName>ppt_x,ppt_y</p:attrName>
                                        </p:attrNameLst>
                                      </p:cBhvr>
                                      <p:rCtr x="4396300" y="0"/>
                                    </p:animMotion>
                                  </p:childTnLst>
                                </p:cTn>
                              </p:par>
                              <p:par>
                                <p:cTn id="10" presetID="10" presetClass="entr" presetSubtype="0" fill="hold" grpId="0" nodeType="withEffect">
                                  <p:stCondLst>
                                    <p:cond delay="400"/>
                                  </p:stCondLst>
                                  <p:childTnLst>
                                    <p:set>
                                      <p:cBhvr>
                                        <p:cTn id="11" dur="1" fill="hold">
                                          <p:stCondLst>
                                            <p:cond delay="0"/>
                                          </p:stCondLst>
                                        </p:cTn>
                                        <p:tgtEl>
                                          <p:spTgt spid="5126"/>
                                        </p:tgtEl>
                                        <p:attrNameLst>
                                          <p:attrName>style.visibility</p:attrName>
                                        </p:attrNameLst>
                                      </p:cBhvr>
                                      <p:to>
                                        <p:strVal val="visible"/>
                                      </p:to>
                                    </p:set>
                                    <p:animEffect>
                                      <p:cBhvr>
                                        <p:cTn id="12" dur="500"/>
                                        <p:tgtEl>
                                          <p:spTgt spid="5126"/>
                                        </p:tgtEl>
                                      </p:cBhvr>
                                    </p:animEffect>
                                  </p:childTnLst>
                                </p:cTn>
                              </p:par>
                              <p:par>
                                <p:cTn id="13" presetID="63" presetClass="path" presetSubtype="0" accel="50000" fill="hold" grpId="1" nodeType="withEffect">
                                  <p:stCondLst>
                                    <p:cond delay="400"/>
                                  </p:stCondLst>
                                  <p:childTnLst>
                                    <p:animMotion origin="layout" path="M -0.87926 -3.44126E-6 L -4.00989E-6 -3.44126E-6 " pathEditMode="relative" rAng="0" ptsTypes="AA">
                                      <p:cBhvr>
                                        <p:cTn id="14" dur="500" fill="hold"/>
                                        <p:tgtEl>
                                          <p:spTgt spid="5126"/>
                                        </p:tgtEl>
                                        <p:attrNameLst>
                                          <p:attrName>ppt_x,ppt_y</p:attrName>
                                        </p:attrNameLst>
                                      </p:cBhvr>
                                      <p:rCtr x="4396300" y="0"/>
                                    </p:animMotion>
                                  </p:childTnLst>
                                </p:cTn>
                              </p:par>
                            </p:childTnLst>
                          </p:cTn>
                        </p:par>
                        <p:par>
                          <p:cTn id="15" fill="hold" nodeType="afterGroup">
                            <p:stCondLst>
                              <p:cond delay="900"/>
                            </p:stCondLst>
                            <p:childTnLst>
                              <p:par>
                                <p:cTn id="16" presetID="52" presetClass="entr" presetSubtype="0" fill="hold" grpId="0" nodeType="afterEffect">
                                  <p:stCondLst>
                                    <p:cond delay="0"/>
                                  </p:stCondLst>
                                  <p:childTnLst>
                                    <p:set>
                                      <p:cBhvr>
                                        <p:cTn id="17" dur="1" fill="hold">
                                          <p:stCondLst>
                                            <p:cond delay="0"/>
                                          </p:stCondLst>
                                        </p:cTn>
                                        <p:tgtEl>
                                          <p:spTgt spid="5128"/>
                                        </p:tgtEl>
                                        <p:attrNameLst>
                                          <p:attrName>style.visibility</p:attrName>
                                        </p:attrNameLst>
                                      </p:cBhvr>
                                      <p:to>
                                        <p:strVal val="visible"/>
                                      </p:to>
                                    </p:set>
                                    <p:animScale>
                                      <p:cBhvr>
                                        <p:cTn id="18" dur="1000" decel="50000" fill="hold">
                                          <p:stCondLst>
                                            <p:cond delay="0"/>
                                          </p:stCondLst>
                                        </p:cTn>
                                        <p:tgtEl>
                                          <p:spTgt spid="51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9" dur="1000" decel="50000" fill="hold">
                                          <p:stCondLst>
                                            <p:cond delay="0"/>
                                          </p:stCondLst>
                                        </p:cTn>
                                        <p:tgtEl>
                                          <p:spTgt spid="5128"/>
                                        </p:tgtEl>
                                        <p:attrNameLst>
                                          <p:attrName>ppt_x,ppt_y</p:attrName>
                                        </p:attrNameLst>
                                      </p:cBhvr>
                                      <p:rCtr x="0" y="0"/>
                                    </p:animMotion>
                                    <p:animEffect>
                                      <p:cBhvr>
                                        <p:cTn id="20" dur="1000"/>
                                        <p:tgtEl>
                                          <p:spTgt spid="5128"/>
                                        </p:tgtEl>
                                      </p:cBhvr>
                                    </p:animEffect>
                                  </p:childTnLst>
                                </p:cTn>
                              </p:par>
                              <p:par>
                                <p:cTn id="21" presetID="52" presetClass="entr" presetSubtype="0" fill="hold" grpId="0" nodeType="withEffect">
                                  <p:stCondLst>
                                    <p:cond delay="200"/>
                                  </p:stCondLst>
                                  <p:iterate type="lt">
                                    <p:tmAbs val="0"/>
                                  </p:iterate>
                                  <p:childTnLst>
                                    <p:set>
                                      <p:cBhvr>
                                        <p:cTn id="22" dur="1" fill="hold">
                                          <p:stCondLst>
                                            <p:cond delay="0"/>
                                          </p:stCondLst>
                                        </p:cTn>
                                        <p:tgtEl>
                                          <p:spTgt spid="5129"/>
                                        </p:tgtEl>
                                        <p:attrNameLst>
                                          <p:attrName>style.visibility</p:attrName>
                                        </p:attrNameLst>
                                      </p:cBhvr>
                                      <p:to>
                                        <p:strVal val="visible"/>
                                      </p:to>
                                    </p:set>
                                    <p:animScale>
                                      <p:cBhvr>
                                        <p:cTn id="23" dur="1000" decel="50000" fill="hold">
                                          <p:stCondLst>
                                            <p:cond delay="0"/>
                                          </p:stCondLst>
                                        </p:cTn>
                                        <p:tgtEl>
                                          <p:spTgt spid="51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4" dur="1000" decel="50000" fill="hold">
                                          <p:stCondLst>
                                            <p:cond delay="0"/>
                                          </p:stCondLst>
                                        </p:cTn>
                                        <p:tgtEl>
                                          <p:spTgt spid="5129"/>
                                        </p:tgtEl>
                                        <p:attrNameLst>
                                          <p:attrName>ppt_x,ppt_y</p:attrName>
                                        </p:attrNameLst>
                                      </p:cBhvr>
                                      <p:rCtr x="0" y="0"/>
                                    </p:animMotion>
                                    <p:animEffect>
                                      <p:cBhvr>
                                        <p:cTn id="25" dur="1000"/>
                                        <p:tgtEl>
                                          <p:spTgt spid="5129"/>
                                        </p:tgtEl>
                                      </p:cBhvr>
                                    </p:animEffect>
                                  </p:childTnLst>
                                </p:cTn>
                              </p:par>
                              <p:par>
                                <p:cTn id="26" presetID="52" presetClass="entr" presetSubtype="0" fill="hold" grpId="0" nodeType="withEffect">
                                  <p:stCondLst>
                                    <p:cond delay="400"/>
                                  </p:stCondLst>
                                  <p:iterate type="lt">
                                    <p:tmAbs val="0"/>
                                  </p:iterate>
                                  <p:childTnLst>
                                    <p:set>
                                      <p:cBhvr>
                                        <p:cTn id="27" dur="1" fill="hold">
                                          <p:stCondLst>
                                            <p:cond delay="0"/>
                                          </p:stCondLst>
                                        </p:cTn>
                                        <p:tgtEl>
                                          <p:spTgt spid="5130"/>
                                        </p:tgtEl>
                                        <p:attrNameLst>
                                          <p:attrName>style.visibility</p:attrName>
                                        </p:attrNameLst>
                                      </p:cBhvr>
                                      <p:to>
                                        <p:strVal val="visible"/>
                                      </p:to>
                                    </p:set>
                                    <p:animScale>
                                      <p:cBhvr>
                                        <p:cTn id="28" dur="1000" decel="50000" fill="hold">
                                          <p:stCondLst>
                                            <p:cond delay="0"/>
                                          </p:stCondLst>
                                        </p:cTn>
                                        <p:tgtEl>
                                          <p:spTgt spid="51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9" dur="1000" decel="50000" fill="hold">
                                          <p:stCondLst>
                                            <p:cond delay="0"/>
                                          </p:stCondLst>
                                        </p:cTn>
                                        <p:tgtEl>
                                          <p:spTgt spid="5130"/>
                                        </p:tgtEl>
                                        <p:attrNameLst>
                                          <p:attrName>ppt_x,ppt_y</p:attrName>
                                        </p:attrNameLst>
                                      </p:cBhvr>
                                      <p:rCtr x="0" y="0"/>
                                    </p:animMotion>
                                    <p:animEffect>
                                      <p:cBhvr>
                                        <p:cTn id="30" dur="1000"/>
                                        <p:tgtEl>
                                          <p:spTgt spid="5130"/>
                                        </p:tgtEl>
                                      </p:cBhvr>
                                    </p:animEffect>
                                  </p:childTnLst>
                                </p:cTn>
                              </p:par>
                              <p:par>
                                <p:cTn id="31" presetID="52" presetClass="entr" presetSubtype="0" fill="hold" grpId="0" nodeType="withEffect">
                                  <p:stCondLst>
                                    <p:cond delay="600"/>
                                  </p:stCondLst>
                                  <p:iterate type="lt">
                                    <p:tmAbs val="0"/>
                                  </p:iterate>
                                  <p:childTnLst>
                                    <p:set>
                                      <p:cBhvr>
                                        <p:cTn id="32" dur="1" fill="hold">
                                          <p:stCondLst>
                                            <p:cond delay="0"/>
                                          </p:stCondLst>
                                        </p:cTn>
                                        <p:tgtEl>
                                          <p:spTgt spid="5131"/>
                                        </p:tgtEl>
                                        <p:attrNameLst>
                                          <p:attrName>style.visibility</p:attrName>
                                        </p:attrNameLst>
                                      </p:cBhvr>
                                      <p:to>
                                        <p:strVal val="visible"/>
                                      </p:to>
                                    </p:set>
                                    <p:animScale>
                                      <p:cBhvr>
                                        <p:cTn id="33" dur="1000" decel="50000" fill="hold">
                                          <p:stCondLst>
                                            <p:cond delay="0"/>
                                          </p:stCondLst>
                                        </p:cTn>
                                        <p:tgtEl>
                                          <p:spTgt spid="51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4" dur="1000" decel="50000" fill="hold">
                                          <p:stCondLst>
                                            <p:cond delay="0"/>
                                          </p:stCondLst>
                                        </p:cTn>
                                        <p:tgtEl>
                                          <p:spTgt spid="5131"/>
                                        </p:tgtEl>
                                        <p:attrNameLst>
                                          <p:attrName>ppt_x,ppt_y</p:attrName>
                                        </p:attrNameLst>
                                      </p:cBhvr>
                                      <p:rCtr x="0" y="0"/>
                                    </p:animMotion>
                                    <p:animEffect>
                                      <p:cBhvr>
                                        <p:cTn id="35" dur="1000"/>
                                        <p:tgtEl>
                                          <p:spTgt spid="5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animBg="1"/>
      <p:bldP spid="5126" grpId="1" animBg="1"/>
      <p:bldP spid="5127" grpId="0" bldLvl="0" autoUpdateAnimBg="0"/>
      <p:bldP spid="5127" grpId="1" bldLvl="0" autoUpdateAnimBg="0"/>
      <p:bldP spid="5128" grpId="0" bldLvl="0" autoUpdateAnimBg="0"/>
      <p:bldP spid="5129" grpId="0" bldLvl="0" autoUpdateAnimBg="0"/>
      <p:bldP spid="5130" grpId="0" bldLvl="0" autoUpdateAnimBg="0"/>
      <p:bldP spid="5131" grpId="0" bldLvl="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l="1102"/>
          <a:stretch>
            <a:fillRect/>
          </a:stretch>
        </p:blipFill>
        <p:spPr bwMode="auto">
          <a:xfrm>
            <a:off x="0" y="0"/>
            <a:ext cx="12195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标题 1"/>
          <p:cNvSpPr>
            <a:spLocks noChangeArrowheads="1"/>
          </p:cNvSpPr>
          <p:nvPr/>
        </p:nvSpPr>
        <p:spPr bwMode="auto">
          <a:xfrm>
            <a:off x="3678238" y="1238250"/>
            <a:ext cx="48387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7200" dirty="0" smtClean="0">
                <a:solidFill>
                  <a:schemeClr val="bg1"/>
                </a:solidFill>
                <a:latin typeface="Broadway" pitchFamily="82" charset="0"/>
                <a:sym typeface="Broadway" pitchFamily="82" charset="0"/>
              </a:rPr>
              <a:t>。。。。。。</a:t>
            </a:r>
            <a:endParaRPr lang="zh-CN" altLang="en-US" dirty="0"/>
          </a:p>
        </p:txBody>
      </p:sp>
      <p:sp>
        <p:nvSpPr>
          <p:cNvPr id="4" name="标题 1"/>
          <p:cNvSpPr>
            <a:spLocks noChangeArrowheads="1"/>
          </p:cNvSpPr>
          <p:nvPr/>
        </p:nvSpPr>
        <p:spPr bwMode="auto">
          <a:xfrm>
            <a:off x="3973351" y="3844195"/>
            <a:ext cx="48387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7200" dirty="0">
                <a:solidFill>
                  <a:schemeClr val="bg1"/>
                </a:solidFill>
                <a:latin typeface="Broadway" pitchFamily="82" charset="0"/>
                <a:sym typeface="Broadway" pitchFamily="82" charset="0"/>
              </a:rPr>
              <a:t>Thanks</a:t>
            </a:r>
            <a:endParaRPr lang="zh-CN" altLang="en-US" dirty="0"/>
          </a:p>
        </p:txBody>
      </p:sp>
    </p:spTree>
  </p:cSld>
  <p:clrMapOvr>
    <a:masterClrMapping/>
  </p:clrMapOvr>
  <p:transition spd="slow">
    <p:blinds/>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163" y="260350"/>
            <a:ext cx="11530012"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00" y="334963"/>
            <a:ext cx="58547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TextBox 23"/>
          <p:cNvSpPr>
            <a:spLocks noChangeArrowheads="1"/>
          </p:cNvSpPr>
          <p:nvPr/>
        </p:nvSpPr>
        <p:spPr bwMode="auto">
          <a:xfrm>
            <a:off x="10839450" y="6094413"/>
            <a:ext cx="1235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a:solidFill>
                  <a:srgbClr val="E60000"/>
                </a:solidFill>
                <a:latin typeface="Broadway" pitchFamily="82" charset="0"/>
                <a:ea typeface="楷体" pitchFamily="49" charset="-122"/>
                <a:sym typeface="经典繁仿黑" pitchFamily="1" charset="-122"/>
              </a:rPr>
              <a:t>LOGO</a:t>
            </a:r>
            <a:endParaRPr lang="zh-CN" altLang="zh-CN"/>
          </a:p>
        </p:txBody>
      </p:sp>
      <p:sp>
        <p:nvSpPr>
          <p:cNvPr id="8197" name="直接连接符 24"/>
          <p:cNvSpPr>
            <a:spLocks noChangeShapeType="1"/>
          </p:cNvSpPr>
          <p:nvPr/>
        </p:nvSpPr>
        <p:spPr bwMode="auto">
          <a:xfrm>
            <a:off x="0" y="6526213"/>
            <a:ext cx="10766425" cy="0"/>
          </a:xfrm>
          <a:prstGeom prst="line">
            <a:avLst/>
          </a:prstGeom>
          <a:noFill/>
          <a:ln w="9525">
            <a:solidFill>
              <a:srgbClr val="A5A5A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8" name="直接连接符 25"/>
          <p:cNvSpPr>
            <a:spLocks noChangeShapeType="1"/>
          </p:cNvSpPr>
          <p:nvPr/>
        </p:nvSpPr>
        <p:spPr bwMode="auto">
          <a:xfrm flipV="1">
            <a:off x="10766425" y="6094413"/>
            <a:ext cx="0" cy="431800"/>
          </a:xfrm>
          <a:prstGeom prst="line">
            <a:avLst/>
          </a:prstGeom>
          <a:noFill/>
          <a:ln w="38100">
            <a:solidFill>
              <a:srgbClr val="A5A5A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9" name="直接连接符 26"/>
          <p:cNvSpPr>
            <a:spLocks noChangeShapeType="1"/>
          </p:cNvSpPr>
          <p:nvPr/>
        </p:nvSpPr>
        <p:spPr bwMode="auto">
          <a:xfrm flipV="1">
            <a:off x="10850563" y="6237288"/>
            <a:ext cx="0" cy="288925"/>
          </a:xfrm>
          <a:prstGeom prst="line">
            <a:avLst/>
          </a:prstGeom>
          <a:noFill/>
          <a:ln w="38100">
            <a:solidFill>
              <a:srgbClr val="FFC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0" name="TextBox 2"/>
          <p:cNvSpPr>
            <a:spLocks noChangeArrowheads="1"/>
          </p:cNvSpPr>
          <p:nvPr/>
        </p:nvSpPr>
        <p:spPr bwMode="auto">
          <a:xfrm>
            <a:off x="644525" y="446088"/>
            <a:ext cx="3216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a:solidFill>
                  <a:schemeClr val="bg1"/>
                </a:solidFill>
                <a:latin typeface="微软雅黑" pitchFamily="34" charset="-122"/>
                <a:ea typeface="微软雅黑" pitchFamily="34" charset="-122"/>
                <a:sym typeface="Calibri" pitchFamily="34" charset="0"/>
              </a:rPr>
              <a:t>1</a:t>
            </a:r>
            <a:r>
              <a:rPr lang="zh-CN" altLang="en-US" sz="2400" b="1">
                <a:solidFill>
                  <a:schemeClr val="bg1"/>
                </a:solidFill>
                <a:latin typeface="微软雅黑" pitchFamily="34" charset="-122"/>
                <a:ea typeface="微软雅黑" pitchFamily="34" charset="-122"/>
                <a:sym typeface="宋体" pitchFamily="2" charset="-122"/>
              </a:rPr>
              <a:t>、</a:t>
            </a:r>
            <a:r>
              <a:rPr lang="en-US" altLang="zh-CN" sz="2400" b="1">
                <a:solidFill>
                  <a:schemeClr val="bg1"/>
                </a:solidFill>
                <a:latin typeface="微软雅黑" pitchFamily="34" charset="-122"/>
                <a:ea typeface="微软雅黑" pitchFamily="34" charset="-122"/>
                <a:sym typeface="宋体" pitchFamily="2" charset="-122"/>
              </a:rPr>
              <a:t>BlackSocks</a:t>
            </a:r>
            <a:r>
              <a:rPr lang="zh-CN" altLang="en-US" sz="2400" b="1">
                <a:solidFill>
                  <a:schemeClr val="bg1"/>
                </a:solidFill>
                <a:latin typeface="微软雅黑" pitchFamily="34" charset="-122"/>
                <a:ea typeface="微软雅黑" pitchFamily="34" charset="-122"/>
                <a:sym typeface="宋体" pitchFamily="2" charset="-122"/>
              </a:rPr>
              <a:t>概述</a:t>
            </a:r>
            <a:endParaRPr lang="zh-CN" altLang="en-US" sz="2800"/>
          </a:p>
        </p:txBody>
      </p:sp>
      <p:sp>
        <p:nvSpPr>
          <p:cNvPr id="7185" name="Text Box 44"/>
          <p:cNvSpPr>
            <a:spLocks noChangeArrowheads="1"/>
          </p:cNvSpPr>
          <p:nvPr/>
        </p:nvSpPr>
        <p:spPr bwMode="auto">
          <a:xfrm>
            <a:off x="614363" y="2203450"/>
            <a:ext cx="64246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solidFill>
                  <a:srgbClr val="FF0000"/>
                </a:solidFill>
                <a:latin typeface="微软雅黑" pitchFamily="34" charset="-122"/>
                <a:ea typeface="微软雅黑" pitchFamily="34" charset="-122"/>
                <a:sym typeface="微软雅黑" pitchFamily="34" charset="-122"/>
              </a:rPr>
              <a:t>只卖男人的袜子？乍听起来好像觉得“市场太小了”，真是这样吗？</a:t>
            </a:r>
            <a:endParaRPr lang="zh-CN" altLang="en-US" sz="2400" dirty="0">
              <a:latin typeface="微软雅黑" pitchFamily="34" charset="-122"/>
              <a:ea typeface="微软雅黑" pitchFamily="34" charset="-122"/>
            </a:endParaRPr>
          </a:p>
          <a:p>
            <a:endParaRPr lang="en-US" sz="2400" dirty="0">
              <a:latin typeface="微软雅黑" pitchFamily="34" charset="-122"/>
              <a:ea typeface="微软雅黑" pitchFamily="34" charset="-122"/>
            </a:endParaRPr>
          </a:p>
        </p:txBody>
      </p:sp>
      <p:sp>
        <p:nvSpPr>
          <p:cNvPr id="7186" name="Text Box 44"/>
          <p:cNvSpPr>
            <a:spLocks noChangeArrowheads="1"/>
          </p:cNvSpPr>
          <p:nvPr/>
        </p:nvSpPr>
        <p:spPr bwMode="auto">
          <a:xfrm>
            <a:off x="644525" y="3452812"/>
            <a:ext cx="692922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a:r>
              <a:rPr lang="zh-CN" altLang="en-US" sz="2000" dirty="0">
                <a:latin typeface="微软雅黑" pitchFamily="34" charset="-122"/>
                <a:ea typeface="微软雅黑" pitchFamily="34" charset="-122"/>
              </a:rPr>
              <a:t>有的人</a:t>
            </a:r>
            <a:r>
              <a:rPr lang="zh-CN" altLang="zh-CN" sz="2000" dirty="0">
                <a:latin typeface="微软雅黑" pitchFamily="34" charset="-122"/>
                <a:ea typeface="微软雅黑" pitchFamily="34" charset="-122"/>
              </a:rPr>
              <a:t>经常不穿袜子，而后被朋友看到了他们都说：</a:t>
            </a:r>
            <a:r>
              <a:rPr lang="en-US" altLang="zh-CN" sz="2000" dirty="0">
                <a:latin typeface="微软雅黑" pitchFamily="34" charset="-122"/>
                <a:ea typeface="微软雅黑" pitchFamily="34" charset="-122"/>
              </a:rPr>
              <a:t>“</a:t>
            </a:r>
            <a:r>
              <a:rPr lang="zh-CN" altLang="zh-CN" sz="2000" dirty="0">
                <a:latin typeface="微软雅黑" pitchFamily="34" charset="-122"/>
                <a:ea typeface="微软雅黑" pitchFamily="34" charset="-122"/>
              </a:rPr>
              <a:t>尻，真有个性！</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其实</a:t>
            </a:r>
            <a:r>
              <a:rPr lang="zh-CN"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这些人</a:t>
            </a:r>
            <a:r>
              <a:rPr lang="zh-CN" altLang="zh-CN" sz="2000" dirty="0">
                <a:latin typeface="微软雅黑" pitchFamily="34" charset="-122"/>
                <a:ea typeface="微软雅黑" pitchFamily="34" charset="-122"/>
              </a:rPr>
              <a:t>是经常忘记去买袜子，脏袜子又没法再穿了，而且大多袜子</a:t>
            </a:r>
            <a:r>
              <a:rPr lang="zh-CN" altLang="zh-CN" sz="2000" dirty="0" smtClean="0">
                <a:latin typeface="微软雅黑" pitchFamily="34" charset="-122"/>
                <a:ea typeface="微软雅黑" pitchFamily="34" charset="-122"/>
              </a:rPr>
              <a:t>都会</a:t>
            </a:r>
            <a:r>
              <a:rPr lang="zh-CN" altLang="zh-CN" sz="2000" dirty="0">
                <a:latin typeface="微软雅黑" pitchFamily="34" charset="-122"/>
                <a:ea typeface="微软雅黑" pitchFamily="34" charset="-122"/>
              </a:rPr>
              <a:t>在大脚指处有个小洞洞，或者脚后跟处，</a:t>
            </a:r>
            <a:r>
              <a:rPr lang="zh-CN" altLang="en-US" sz="2000" dirty="0">
                <a:latin typeface="微软雅黑" pitchFamily="34" charset="-122"/>
                <a:ea typeface="微软雅黑" pitchFamily="34" charset="-122"/>
              </a:rPr>
              <a:t>他们</a:t>
            </a:r>
            <a:r>
              <a:rPr lang="zh-CN" altLang="zh-CN" sz="2000" dirty="0">
                <a:latin typeface="微软雅黑" pitchFamily="34" charset="-122"/>
                <a:ea typeface="微软雅黑" pitchFamily="34" charset="-122"/>
              </a:rPr>
              <a:t>也很想要每天都有干爽整洁的袜子。这么看来，袜子不仅是必须品，更是定期必须品，很多人看不到后一点</a:t>
            </a:r>
            <a:r>
              <a:rPr lang="en-US" altLang="zh-CN" sz="2000" dirty="0">
                <a:latin typeface="微软雅黑" pitchFamily="34" charset="-122"/>
                <a:ea typeface="微软雅黑" pitchFamily="34" charset="-122"/>
              </a:rPr>
              <a:t>“</a:t>
            </a:r>
            <a:r>
              <a:rPr lang="zh-CN" altLang="zh-CN" sz="2000" dirty="0">
                <a:latin typeface="微软雅黑" pitchFamily="34" charset="-122"/>
                <a:ea typeface="微软雅黑" pitchFamily="34" charset="-122"/>
              </a:rPr>
              <a:t>定期</a:t>
            </a:r>
            <a:r>
              <a:rPr lang="en-US" altLang="zh-CN" sz="2000" dirty="0">
                <a:latin typeface="微软雅黑" pitchFamily="34" charset="-122"/>
                <a:ea typeface="微软雅黑" pitchFamily="34" charset="-122"/>
              </a:rPr>
              <a:t>”</a:t>
            </a:r>
            <a:r>
              <a:rPr lang="zh-CN" altLang="zh-CN" sz="2000" dirty="0">
                <a:latin typeface="微软雅黑" pitchFamily="34" charset="-122"/>
                <a:ea typeface="微软雅黑" pitchFamily="34" charset="-122"/>
              </a:rPr>
              <a:t>的 特性</a:t>
            </a:r>
            <a:r>
              <a:rPr lang="zh-CN" altLang="en-US" sz="2000" dirty="0">
                <a:latin typeface="微软雅黑" pitchFamily="34" charset="-122"/>
                <a:ea typeface="微软雅黑" pitchFamily="34" charset="-122"/>
              </a:rPr>
              <a:t>。</a:t>
            </a:r>
            <a:endParaRPr lang="en-US" sz="2000" dirty="0">
              <a:latin typeface="微软雅黑" pitchFamily="34" charset="-122"/>
              <a:ea typeface="微软雅黑" pitchFamily="34" charset="-122"/>
            </a:endParaRPr>
          </a:p>
        </p:txBody>
      </p:sp>
      <p:sp>
        <p:nvSpPr>
          <p:cNvPr id="19" name="TextBox 53"/>
          <p:cNvSpPr>
            <a:spLocks noChangeAspect="1" noChangeArrowheads="1"/>
          </p:cNvSpPr>
          <p:nvPr/>
        </p:nvSpPr>
        <p:spPr bwMode="auto">
          <a:xfrm>
            <a:off x="614363" y="1200150"/>
            <a:ext cx="515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solidFill>
                  <a:srgbClr val="FF0000"/>
                </a:solidFill>
                <a:latin typeface="微软雅黑" pitchFamily="34" charset="-122"/>
                <a:ea typeface="微软雅黑" pitchFamily="34" charset="-122"/>
                <a:sym typeface="微软雅黑" pitchFamily="34" charset="-122"/>
              </a:rPr>
              <a:t>犹太人：女人和孩子的钱最容易赚</a:t>
            </a:r>
            <a:endParaRPr lang="zh-CN" altLang="en-US" sz="2000" dirty="0"/>
          </a:p>
        </p:txBody>
      </p:sp>
      <p:pic>
        <p:nvPicPr>
          <p:cNvPr id="820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75613" y="1570038"/>
            <a:ext cx="396557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with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1+#ppt_w/2"/>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iterate type="lt">
                                    <p:tmPct val="10000"/>
                                  </p:iterate>
                                  <p:childTnLst>
                                    <p:set>
                                      <p:cBhvr>
                                        <p:cTn id="12" dur="1" fill="hold">
                                          <p:stCondLst>
                                            <p:cond delay="0"/>
                                          </p:stCondLst>
                                        </p:cTn>
                                        <p:tgtEl>
                                          <p:spTgt spid="7185"/>
                                        </p:tgtEl>
                                        <p:attrNameLst>
                                          <p:attrName>style.visibility</p:attrName>
                                        </p:attrNameLst>
                                      </p:cBhvr>
                                      <p:to>
                                        <p:strVal val="visible"/>
                                      </p:to>
                                    </p:set>
                                    <p:anim calcmode="lin" valueType="num">
                                      <p:cBhvr additive="base">
                                        <p:cTn id="13" dur="500" fill="hold"/>
                                        <p:tgtEl>
                                          <p:spTgt spid="7185"/>
                                        </p:tgtEl>
                                        <p:attrNameLst>
                                          <p:attrName>ppt_x</p:attrName>
                                        </p:attrNameLst>
                                      </p:cBhvr>
                                      <p:tavLst>
                                        <p:tav tm="0">
                                          <p:val>
                                            <p:strVal val="1+#ppt_w/2"/>
                                          </p:val>
                                        </p:tav>
                                        <p:tav tm="100000">
                                          <p:val>
                                            <p:strVal val="#ppt_x"/>
                                          </p:val>
                                        </p:tav>
                                      </p:tavLst>
                                    </p:anim>
                                    <p:anim calcmode="lin" valueType="num">
                                      <p:cBhvr additive="base">
                                        <p:cTn id="14" dur="500" fill="hold"/>
                                        <p:tgtEl>
                                          <p:spTgt spid="718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52" presetClass="entr" presetSubtype="0" fill="hold" grpId="0" nodeType="clickEffect">
                                  <p:stCondLst>
                                    <p:cond delay="0"/>
                                  </p:stCondLst>
                                  <p:childTnLst>
                                    <p:set>
                                      <p:cBhvr>
                                        <p:cTn id="18" dur="1" fill="hold">
                                          <p:stCondLst>
                                            <p:cond delay="0"/>
                                          </p:stCondLst>
                                        </p:cTn>
                                        <p:tgtEl>
                                          <p:spTgt spid="7186"/>
                                        </p:tgtEl>
                                        <p:attrNameLst>
                                          <p:attrName>style.visibility</p:attrName>
                                        </p:attrNameLst>
                                      </p:cBhvr>
                                      <p:to>
                                        <p:strVal val="visible"/>
                                      </p:to>
                                    </p:set>
                                    <p:animScale>
                                      <p:cBhvr>
                                        <p:cTn id="19" dur="1000" decel="50000" fill="hold">
                                          <p:stCondLst>
                                            <p:cond delay="0"/>
                                          </p:stCondLst>
                                        </p:cTn>
                                        <p:tgtEl>
                                          <p:spTgt spid="718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0" dur="1000" decel="50000" fill="hold">
                                          <p:stCondLst>
                                            <p:cond delay="0"/>
                                          </p:stCondLst>
                                        </p:cTn>
                                        <p:tgtEl>
                                          <p:spTgt spid="7186"/>
                                        </p:tgtEl>
                                        <p:attrNameLst>
                                          <p:attrName>ppt_x,ppt_y</p:attrName>
                                        </p:attrNameLst>
                                      </p:cBhvr>
                                      <p:rCtr x="0" y="0"/>
                                    </p:animMotion>
                                    <p:animEffect>
                                      <p:cBhvr>
                                        <p:cTn id="21" dur="1000"/>
                                        <p:tgtEl>
                                          <p:spTgt spid="7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5" grpId="0" bldLvl="0" autoUpdateAnimBg="0"/>
      <p:bldP spid="7186" grpId="0" bldLvl="0" autoUpdateAnimBg="0"/>
      <p:bldP spid="19" grpId="0" bldLvl="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2213"/>
            <a:ext cx="7515225"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1"/>
          <p:cNvSpPr>
            <a:spLocks noGrp="1"/>
          </p:cNvSpPr>
          <p:nvPr>
            <p:ph idx="4294967295"/>
          </p:nvPr>
        </p:nvSpPr>
        <p:spPr>
          <a:xfrm>
            <a:off x="7794625" y="1766888"/>
            <a:ext cx="4106863" cy="4724400"/>
          </a:xfrm>
        </p:spPr>
        <p:txBody>
          <a:bodyPr/>
          <a:lstStyle/>
          <a:p>
            <a:pPr marL="0" indent="0" eaLnBrk="1" hangingPunct="1">
              <a:buFont typeface="Arial" pitchFamily="34" charset="0"/>
              <a:buNone/>
              <a:defRPr/>
            </a:pPr>
            <a:r>
              <a:rPr lang="zh-CN" altLang="en-US" sz="1800" dirty="0" smtClean="0">
                <a:latin typeface="微软雅黑" pitchFamily="34" charset="-122"/>
                <a:ea typeface="微软雅黑" pitchFamily="34" charset="-122"/>
              </a:rPr>
              <a:t>网址：</a:t>
            </a:r>
            <a:r>
              <a:rPr lang="en-US" altLang="zh-CN" sz="1800" dirty="0" smtClean="0">
                <a:latin typeface="微软雅黑" pitchFamily="34" charset="-122"/>
                <a:ea typeface="微软雅黑" pitchFamily="34" charset="-122"/>
                <a:hlinkClick r:id="rId3"/>
              </a:rPr>
              <a:t>http://www.blacksocks.com</a:t>
            </a:r>
            <a:endParaRPr lang="en-US" altLang="zh-CN" sz="1800" dirty="0" smtClean="0">
              <a:latin typeface="微软雅黑" pitchFamily="34" charset="-122"/>
              <a:ea typeface="微软雅黑" pitchFamily="34" charset="-122"/>
            </a:endParaRPr>
          </a:p>
          <a:p>
            <a:pPr marL="0" indent="0" eaLnBrk="1" hangingPunct="1">
              <a:buFont typeface="Arial" pitchFamily="34" charset="0"/>
              <a:buNone/>
              <a:defRPr/>
            </a:pPr>
            <a:r>
              <a:rPr lang="zh-CN" altLang="en-US" sz="1800" dirty="0" smtClean="0">
                <a:latin typeface="微软雅黑" pitchFamily="34" charset="-122"/>
                <a:ea typeface="微软雅黑" pitchFamily="34" charset="-122"/>
              </a:rPr>
              <a:t>成立时间：</a:t>
            </a:r>
            <a:r>
              <a:rPr lang="en-US" altLang="zh-CN" sz="1800" dirty="0" smtClean="0">
                <a:latin typeface="微软雅黑" pitchFamily="34" charset="-122"/>
                <a:ea typeface="微软雅黑" pitchFamily="34" charset="-122"/>
              </a:rPr>
              <a:t>1999</a:t>
            </a:r>
            <a:r>
              <a:rPr lang="zh-CN" altLang="en-US" sz="1800" dirty="0" smtClean="0">
                <a:latin typeface="微软雅黑" pitchFamily="34" charset="-122"/>
                <a:ea typeface="微软雅黑" pitchFamily="34" charset="-122"/>
              </a:rPr>
              <a:t>年</a:t>
            </a:r>
            <a:endParaRPr lang="en-US" altLang="zh-CN" sz="1800" dirty="0" smtClean="0">
              <a:latin typeface="微软雅黑" pitchFamily="34" charset="-122"/>
              <a:ea typeface="微软雅黑" pitchFamily="34" charset="-122"/>
            </a:endParaRPr>
          </a:p>
          <a:p>
            <a:pPr marL="0" indent="0" eaLnBrk="1" hangingPunct="1">
              <a:buFont typeface="Arial" pitchFamily="34" charset="0"/>
              <a:buNone/>
              <a:defRPr/>
            </a:pPr>
            <a:r>
              <a:rPr lang="zh-CN" altLang="en-US" sz="1800" dirty="0" smtClean="0">
                <a:latin typeface="微软雅黑" pitchFamily="34" charset="-122"/>
                <a:ea typeface="微软雅黑" pitchFamily="34" charset="-122"/>
              </a:rPr>
              <a:t>公司地点：英国</a:t>
            </a:r>
            <a:endParaRPr lang="en-US" altLang="zh-CN" sz="1800" dirty="0" smtClean="0">
              <a:latin typeface="微软雅黑" pitchFamily="34" charset="-122"/>
              <a:ea typeface="微软雅黑" pitchFamily="34" charset="-122"/>
            </a:endParaRPr>
          </a:p>
          <a:p>
            <a:pPr marL="0" indent="0" eaLnBrk="1" hangingPunct="1">
              <a:buFont typeface="Arial" pitchFamily="34" charset="0"/>
              <a:buNone/>
              <a:defRPr/>
            </a:pPr>
            <a:r>
              <a:rPr lang="zh-CN" altLang="en-US" sz="1800" dirty="0" smtClean="0">
                <a:latin typeface="微软雅黑" pitchFamily="34" charset="-122"/>
                <a:ea typeface="微软雅黑" pitchFamily="34" charset="-122"/>
              </a:rPr>
              <a:t>目标市场：欧洲</a:t>
            </a:r>
            <a:endParaRPr lang="en-US" altLang="zh-CN" sz="1800" dirty="0" smtClean="0">
              <a:latin typeface="微软雅黑" pitchFamily="34" charset="-122"/>
              <a:ea typeface="微软雅黑" pitchFamily="34" charset="-122"/>
            </a:endParaRPr>
          </a:p>
          <a:p>
            <a:pPr marL="0" indent="0" eaLnBrk="1" hangingPunct="1">
              <a:buFont typeface="Arial" pitchFamily="34" charset="0"/>
              <a:buNone/>
              <a:defRPr/>
            </a:pPr>
            <a:endParaRPr lang="en-US" altLang="zh-CN" sz="1800" dirty="0" smtClean="0">
              <a:latin typeface="微软雅黑" pitchFamily="34" charset="-122"/>
              <a:ea typeface="微软雅黑" pitchFamily="34" charset="-122"/>
            </a:endParaRPr>
          </a:p>
          <a:p>
            <a:pPr marL="0" indent="0" eaLnBrk="1" hangingPunct="1">
              <a:buFont typeface="Arial" pitchFamily="34" charset="0"/>
              <a:buNone/>
              <a:defRPr/>
            </a:pPr>
            <a:r>
              <a:rPr lang="en-US" altLang="zh-CN" sz="1800" dirty="0" smtClean="0">
                <a:latin typeface="微软雅黑" pitchFamily="34" charset="-122"/>
                <a:ea typeface="微软雅黑" pitchFamily="34" charset="-122"/>
              </a:rPr>
              <a:t>     </a:t>
            </a:r>
            <a:r>
              <a:rPr lang="en-US" altLang="zh-CN" sz="1800" dirty="0" err="1" smtClean="0">
                <a:latin typeface="微软雅黑" pitchFamily="34" charset="-122"/>
                <a:ea typeface="微软雅黑" pitchFamily="34" charset="-122"/>
              </a:rPr>
              <a:t>BlackSocks</a:t>
            </a:r>
            <a:r>
              <a:rPr lang="zh-CN" altLang="zh-CN" sz="1800" dirty="0" smtClean="0">
                <a:latin typeface="微软雅黑" pitchFamily="34" charset="-122"/>
                <a:ea typeface="微软雅黑" pitchFamily="34" charset="-122"/>
              </a:rPr>
              <a:t>建立已有十</a:t>
            </a:r>
            <a:r>
              <a:rPr lang="zh-CN" altLang="en-US" sz="1800" dirty="0" smtClean="0">
                <a:latin typeface="微软雅黑" pitchFamily="34" charset="-122"/>
                <a:ea typeface="微软雅黑" pitchFamily="34" charset="-122"/>
              </a:rPr>
              <a:t>多</a:t>
            </a:r>
            <a:r>
              <a:rPr lang="zh-CN" altLang="zh-CN" sz="1800" dirty="0" smtClean="0">
                <a:latin typeface="微软雅黑" pitchFamily="34" charset="-122"/>
                <a:ea typeface="微软雅黑" pitchFamily="34" charset="-122"/>
              </a:rPr>
              <a:t>年（够坚持），权威动画杂志</a:t>
            </a:r>
            <a:r>
              <a:rPr lang="en-US" altLang="zh-CN" sz="1800" dirty="0" smtClean="0">
                <a:latin typeface="微软雅黑" pitchFamily="34" charset="-122"/>
                <a:ea typeface="微软雅黑" pitchFamily="34" charset="-122"/>
              </a:rPr>
              <a:t>CG</a:t>
            </a:r>
            <a:r>
              <a:rPr lang="zh-CN" altLang="zh-CN" sz="1800" dirty="0" smtClean="0">
                <a:latin typeface="微软雅黑" pitchFamily="34" charset="-122"/>
                <a:ea typeface="微软雅黑" pitchFamily="34" charset="-122"/>
              </a:rPr>
              <a:t>以《</a:t>
            </a:r>
            <a:r>
              <a:rPr lang="en-US" altLang="zh-CN" sz="1800" dirty="0" smtClean="0">
                <a:latin typeface="微软雅黑" pitchFamily="34" charset="-122"/>
                <a:ea typeface="微软雅黑" pitchFamily="34" charset="-122"/>
              </a:rPr>
              <a:t>An infinite supply of black socks</a:t>
            </a:r>
            <a:r>
              <a:rPr lang="zh-CN" altLang="zh-CN" sz="1800" dirty="0" smtClean="0">
                <a:latin typeface="微软雅黑" pitchFamily="34" charset="-122"/>
                <a:ea typeface="微软雅黑" pitchFamily="34" charset="-122"/>
              </a:rPr>
              <a:t>》为题报道了这个服务。</a:t>
            </a:r>
            <a:r>
              <a:rPr lang="en-US" altLang="zh-CN" sz="1800" dirty="0" err="1" smtClean="0">
                <a:latin typeface="微软雅黑" pitchFamily="34" charset="-122"/>
                <a:ea typeface="微软雅黑" pitchFamily="34" charset="-122"/>
              </a:rPr>
              <a:t>BlackSocks</a:t>
            </a:r>
            <a:r>
              <a:rPr lang="zh-CN" altLang="zh-CN" sz="1800" dirty="0" smtClean="0">
                <a:latin typeface="微软雅黑" pitchFamily="34" charset="-122"/>
                <a:ea typeface="微软雅黑" pitchFamily="34" charset="-122"/>
              </a:rPr>
              <a:t>面向全球，在</a:t>
            </a:r>
            <a:r>
              <a:rPr lang="en-US" altLang="zh-CN" sz="1800" dirty="0" smtClean="0">
                <a:solidFill>
                  <a:srgbClr val="FF0000"/>
                </a:solidFill>
                <a:latin typeface="微软雅黑" pitchFamily="34" charset="-122"/>
                <a:ea typeface="微软雅黑" pitchFamily="34" charset="-122"/>
              </a:rPr>
              <a:t>70</a:t>
            </a:r>
            <a:r>
              <a:rPr lang="zh-CN" altLang="zh-CN" sz="1800" dirty="0" smtClean="0">
                <a:solidFill>
                  <a:srgbClr val="FF0000"/>
                </a:solidFill>
                <a:latin typeface="微软雅黑" pitchFamily="34" charset="-122"/>
                <a:ea typeface="微软雅黑" pitchFamily="34" charset="-122"/>
              </a:rPr>
              <a:t>多个国家</a:t>
            </a:r>
            <a:r>
              <a:rPr lang="zh-CN" altLang="zh-CN" sz="1800" dirty="0" smtClean="0">
                <a:latin typeface="微软雅黑" pitchFamily="34" charset="-122"/>
                <a:ea typeface="微软雅黑" pitchFamily="34" charset="-122"/>
              </a:rPr>
              <a:t>拥有</a:t>
            </a:r>
            <a:r>
              <a:rPr lang="en-US" altLang="zh-CN" sz="1800" dirty="0" smtClean="0">
                <a:latin typeface="微软雅黑" pitchFamily="34" charset="-122"/>
                <a:ea typeface="微软雅黑" pitchFamily="34" charset="-122"/>
              </a:rPr>
              <a:t>4</a:t>
            </a:r>
            <a:r>
              <a:rPr lang="zh-CN" altLang="zh-CN" sz="1800" dirty="0" smtClean="0">
                <a:latin typeface="微软雅黑" pitchFamily="34" charset="-122"/>
                <a:ea typeface="微软雅黑" pitchFamily="34" charset="-122"/>
              </a:rPr>
              <a:t>万左右的固定用户，仅在欧洲，他们已经寄送过</a:t>
            </a:r>
            <a:r>
              <a:rPr lang="en-US" altLang="zh-CN" sz="1800" dirty="0" smtClean="0">
                <a:latin typeface="微软雅黑" pitchFamily="34" charset="-122"/>
                <a:ea typeface="微软雅黑" pitchFamily="34" charset="-122"/>
              </a:rPr>
              <a:t>1000</a:t>
            </a:r>
            <a:r>
              <a:rPr lang="zh-CN" altLang="zh-CN" sz="1800" dirty="0" smtClean="0">
                <a:latin typeface="微软雅黑" pitchFamily="34" charset="-122"/>
                <a:ea typeface="微软雅黑" pitchFamily="34" charset="-122"/>
              </a:rPr>
              <a:t>万双黑袜子，就算他们一双赚</a:t>
            </a:r>
            <a:r>
              <a:rPr lang="en-US" altLang="zh-CN" sz="1800" dirty="0" smtClean="0">
                <a:latin typeface="微软雅黑" pitchFamily="34" charset="-122"/>
                <a:ea typeface="微软雅黑" pitchFamily="34" charset="-122"/>
              </a:rPr>
              <a:t>1</a:t>
            </a:r>
            <a:r>
              <a:rPr lang="zh-CN" altLang="zh-CN" sz="1800" dirty="0" smtClean="0">
                <a:latin typeface="微软雅黑" pitchFamily="34" charset="-122"/>
                <a:ea typeface="微软雅黑" pitchFamily="34" charset="-122"/>
              </a:rPr>
              <a:t>美元，十年平均下来</a:t>
            </a:r>
            <a:r>
              <a:rPr lang="zh-CN" altLang="zh-CN" sz="1800" dirty="0" smtClean="0">
                <a:solidFill>
                  <a:srgbClr val="FF0000"/>
                </a:solidFill>
                <a:latin typeface="微软雅黑" pitchFamily="34" charset="-122"/>
                <a:ea typeface="微软雅黑" pitchFamily="34" charset="-122"/>
              </a:rPr>
              <a:t>每年也是净赚百万美刀</a:t>
            </a:r>
            <a:r>
              <a:rPr lang="zh-CN" altLang="zh-CN" sz="1800" dirty="0" smtClean="0">
                <a:latin typeface="微软雅黑" pitchFamily="34" charset="-122"/>
                <a:ea typeface="微软雅黑" pitchFamily="34" charset="-122"/>
              </a:rPr>
              <a:t>啊，这个业绩还算很差吗？</a:t>
            </a:r>
          </a:p>
          <a:p>
            <a:pPr eaLnBrk="1" hangingPunct="1">
              <a:defRPr/>
            </a:pPr>
            <a:endParaRPr lang="en-US" altLang="zh-CN" sz="1800" dirty="0" smtClean="0">
              <a:latin typeface="微软雅黑" pitchFamily="34" charset="-122"/>
              <a:ea typeface="微软雅黑" pitchFamily="34" charset="-122"/>
            </a:endParaRPr>
          </a:p>
          <a:p>
            <a:pPr eaLnBrk="1" hangingPunct="1">
              <a:defRPr/>
            </a:pPr>
            <a:endParaRPr lang="zh-CN" altLang="en-US" sz="1800" dirty="0" smtClean="0">
              <a:latin typeface="微软雅黑" pitchFamily="34" charset="-122"/>
              <a:ea typeface="微软雅黑" pitchFamily="34" charset="-122"/>
            </a:endParaRPr>
          </a:p>
        </p:txBody>
      </p:sp>
      <p:sp>
        <p:nvSpPr>
          <p:cNvPr id="9220" name="日期占位符 2"/>
          <p:cNvSpPr>
            <a:spLocks noGrp="1"/>
          </p:cNvSpPr>
          <p:nvPr>
            <p:ph type="dt" sz="quarter" idx="4294967295"/>
          </p:nvPr>
        </p:nvSpPr>
        <p:spPr>
          <a:noFill/>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2CC8CBA0-D96A-42D0-A0D4-AB00450AF1FD}" type="datetime1">
              <a:rPr lang="zh-CN" altLang="en-US" smtClean="0">
                <a:solidFill>
                  <a:srgbClr val="898989"/>
                </a:solidFill>
              </a:rPr>
              <a:pPr eaLnBrk="1" hangingPunct="1"/>
              <a:t>2012/12/10</a:t>
            </a:fld>
            <a:endParaRPr lang="zh-CN" altLang="en-US" sz="1800" smtClean="0"/>
          </a:p>
        </p:txBody>
      </p:sp>
      <p:sp>
        <p:nvSpPr>
          <p:cNvPr id="9221" name="标题 3"/>
          <p:cNvSpPr>
            <a:spLocks noGrp="1"/>
          </p:cNvSpPr>
          <p:nvPr>
            <p:ph type="title"/>
          </p:nvPr>
        </p:nvSpPr>
        <p:spPr>
          <a:xfrm>
            <a:off x="609600" y="274638"/>
            <a:ext cx="6169025" cy="852487"/>
          </a:xfrm>
        </p:spPr>
        <p:txBody>
          <a:bodyPr/>
          <a:lstStyle/>
          <a:p>
            <a:pPr eaLnBrk="1" hangingPunct="1"/>
            <a:r>
              <a:rPr lang="en-US" altLang="zh-CN" b="1" smtClean="0"/>
              <a:t>1</a:t>
            </a:r>
            <a:r>
              <a:rPr lang="zh-CN" altLang="en-US" b="1" smtClean="0">
                <a:sym typeface="宋体" pitchFamily="2" charset="-122"/>
              </a:rPr>
              <a:t>、</a:t>
            </a:r>
            <a:r>
              <a:rPr lang="en-US" altLang="zh-CN" b="1" smtClean="0">
                <a:sym typeface="宋体" pitchFamily="2" charset="-122"/>
              </a:rPr>
              <a:t>BlackSocks</a:t>
            </a:r>
            <a:r>
              <a:rPr lang="zh-CN" altLang="en-US" b="1" smtClean="0">
                <a:sym typeface="宋体" pitchFamily="2" charset="-122"/>
              </a:rPr>
              <a:t>概述</a:t>
            </a:r>
            <a:endParaRPr lang="zh-CN" altLang="en-US"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down)">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52"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Scale>
                                      <p:cBhvr>
                                        <p:cTn id="12" dur="1000" decel="50000" fill="hold">
                                          <p:stCondLst>
                                            <p:cond delay="0"/>
                                          </p:stCondLst>
                                        </p:cTn>
                                        <p:tgtEl>
                                          <p:spTgt spid="2">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2">
                                            <p:txEl>
                                              <p:pRg st="0" end="0"/>
                                            </p:txEl>
                                          </p:spTgt>
                                        </p:tgtEl>
                                        <p:attrNameLst>
                                          <p:attrName>ppt_x</p:attrName>
                                          <p:attrName>ppt_y</p:attrName>
                                        </p:attrNameLst>
                                      </p:cBhvr>
                                    </p:animMotion>
                                    <p:animEffect transition="in" filter="fade">
                                      <p:cBhvr>
                                        <p:cTn id="14" dur="1000"/>
                                        <p:tgtEl>
                                          <p:spTgt spid="2">
                                            <p:txEl>
                                              <p:pRg st="0" end="0"/>
                                            </p:txEl>
                                          </p:spTgt>
                                        </p:tgtEl>
                                      </p:cBhvr>
                                    </p:animEffect>
                                  </p:childTnLst>
                                </p:cTn>
                              </p:par>
                              <p:par>
                                <p:cTn id="15" presetID="52" presetClass="entr" presetSubtype="0" fill="hold"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Scale>
                                      <p:cBhvr>
                                        <p:cTn id="17" dur="1000" decel="50000" fill="hold">
                                          <p:stCondLst>
                                            <p:cond delay="0"/>
                                          </p:stCondLst>
                                        </p:cTn>
                                        <p:tgtEl>
                                          <p:spTgt spid="2">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2">
                                            <p:txEl>
                                              <p:pRg st="1" end="1"/>
                                            </p:txEl>
                                          </p:spTgt>
                                        </p:tgtEl>
                                        <p:attrNameLst>
                                          <p:attrName>ppt_x</p:attrName>
                                          <p:attrName>ppt_y</p:attrName>
                                        </p:attrNameLst>
                                      </p:cBhvr>
                                    </p:animMotion>
                                    <p:animEffect transition="in" filter="fade">
                                      <p:cBhvr>
                                        <p:cTn id="19" dur="1000"/>
                                        <p:tgtEl>
                                          <p:spTgt spid="2">
                                            <p:txEl>
                                              <p:pRg st="1" end="1"/>
                                            </p:txEl>
                                          </p:spTgt>
                                        </p:tgtEl>
                                      </p:cBhvr>
                                    </p:animEffect>
                                  </p:childTnLst>
                                </p:cTn>
                              </p:par>
                              <p:par>
                                <p:cTn id="20" presetID="52" presetClass="entr" presetSubtype="0" fill="hold" nodeType="with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Scale>
                                      <p:cBhvr>
                                        <p:cTn id="22" dur="1000" decel="50000" fill="hold">
                                          <p:stCondLst>
                                            <p:cond delay="0"/>
                                          </p:stCondLst>
                                        </p:cTn>
                                        <p:tgtEl>
                                          <p:spTgt spid="2">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2">
                                            <p:txEl>
                                              <p:pRg st="2" end="2"/>
                                            </p:txEl>
                                          </p:spTgt>
                                        </p:tgtEl>
                                        <p:attrNameLst>
                                          <p:attrName>ppt_x</p:attrName>
                                          <p:attrName>ppt_y</p:attrName>
                                        </p:attrNameLst>
                                      </p:cBhvr>
                                    </p:animMotion>
                                    <p:animEffect transition="in" filter="fade">
                                      <p:cBhvr>
                                        <p:cTn id="24" dur="1000"/>
                                        <p:tgtEl>
                                          <p:spTgt spid="2">
                                            <p:txEl>
                                              <p:pRg st="2" end="2"/>
                                            </p:txEl>
                                          </p:spTgt>
                                        </p:tgtEl>
                                      </p:cBhvr>
                                    </p:animEffect>
                                  </p:childTnLst>
                                </p:cTn>
                              </p:par>
                              <p:par>
                                <p:cTn id="25" presetID="52" presetClass="entr" presetSubtype="0" fill="hold" nodeType="with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Scale>
                                      <p:cBhvr>
                                        <p:cTn id="27" dur="1000" decel="50000" fill="hold">
                                          <p:stCondLst>
                                            <p:cond delay="0"/>
                                          </p:stCondLst>
                                        </p:cTn>
                                        <p:tgtEl>
                                          <p:spTgt spid="2">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2">
                                            <p:txEl>
                                              <p:pRg st="3" end="3"/>
                                            </p:txEl>
                                          </p:spTgt>
                                        </p:tgtEl>
                                        <p:attrNameLst>
                                          <p:attrName>ppt_x</p:attrName>
                                          <p:attrName>ppt_y</p:attrName>
                                        </p:attrNameLst>
                                      </p:cBhvr>
                                    </p:animMotion>
                                    <p:animEffect transition="in" filter="fade">
                                      <p:cBhvr>
                                        <p:cTn id="29" dur="1000"/>
                                        <p:tgtEl>
                                          <p:spTgt spid="2">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2" presetClass="entr" presetSubtype="0" fill="hold" nodeType="click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animScale>
                                      <p:cBhvr>
                                        <p:cTn id="34" dur="1000" decel="50000" fill="hold">
                                          <p:stCondLst>
                                            <p:cond delay="0"/>
                                          </p:stCondLst>
                                        </p:cTn>
                                        <p:tgtEl>
                                          <p:spTgt spid="2">
                                            <p:txEl>
                                              <p:pRg st="5" end="5"/>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2">
                                            <p:txEl>
                                              <p:pRg st="5" end="5"/>
                                            </p:txEl>
                                          </p:spTgt>
                                        </p:tgtEl>
                                        <p:attrNameLst>
                                          <p:attrName>ppt_x</p:attrName>
                                          <p:attrName>ppt_y</p:attrName>
                                        </p:attrNameLst>
                                      </p:cBhvr>
                                    </p:animMotion>
                                    <p:animEffect transition="in" filter="fade">
                                      <p:cBhvr>
                                        <p:cTn id="36" dur="10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588" y="1938338"/>
            <a:ext cx="6080125" cy="344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3" name="标题 3"/>
          <p:cNvSpPr>
            <a:spLocks noGrp="1"/>
          </p:cNvSpPr>
          <p:nvPr>
            <p:ph type="title"/>
          </p:nvPr>
        </p:nvSpPr>
        <p:spPr>
          <a:xfrm>
            <a:off x="609600" y="274638"/>
            <a:ext cx="6169025" cy="852487"/>
          </a:xfrm>
        </p:spPr>
        <p:txBody>
          <a:bodyPr/>
          <a:lstStyle/>
          <a:p>
            <a:pPr eaLnBrk="1" hangingPunct="1"/>
            <a:r>
              <a:rPr lang="en-US" altLang="zh-CN" smtClean="0"/>
              <a:t>2.BlackSocks</a:t>
            </a:r>
            <a:r>
              <a:rPr lang="zh-CN" altLang="en-US" smtClean="0"/>
              <a:t>营销模式</a:t>
            </a:r>
          </a:p>
        </p:txBody>
      </p:sp>
      <p:sp>
        <p:nvSpPr>
          <p:cNvPr id="10244" name="内容占位符 5"/>
          <p:cNvSpPr>
            <a:spLocks noGrp="1"/>
          </p:cNvSpPr>
          <p:nvPr>
            <p:ph sz="quarter" idx="10"/>
          </p:nvPr>
        </p:nvSpPr>
        <p:spPr>
          <a:xfrm>
            <a:off x="360363" y="1938338"/>
            <a:ext cx="5473700" cy="3832225"/>
          </a:xfrm>
        </p:spPr>
        <p:txBody>
          <a:bodyPr/>
          <a:lstStyle/>
          <a:p>
            <a:pPr eaLnBrk="1" hangingPunct="1"/>
            <a:r>
              <a:rPr lang="en-US" altLang="zh-CN" dirty="0" err="1" smtClean="0"/>
              <a:t>BlackSocks</a:t>
            </a:r>
            <a:r>
              <a:rPr lang="zh-CN" altLang="en-US" dirty="0" smtClean="0"/>
              <a:t>的模式是先付费马上就会先收到三双袜子，四个月后又会再收到三双袜子，再四个月又会再收到三双袜子。一年后，</a:t>
            </a:r>
            <a:r>
              <a:rPr lang="en-US" altLang="zh-CN" dirty="0" err="1" smtClean="0"/>
              <a:t>BlackSocks</a:t>
            </a:r>
            <a:r>
              <a:rPr lang="zh-CN" altLang="en-US" dirty="0" smtClean="0"/>
              <a:t>会问你要不要继续订购，若还要的话，明年会这样继续下去。</a:t>
            </a:r>
            <a:endParaRPr lang="en-US" altLang="zh-CN" dirty="0" smtClean="0"/>
          </a:p>
          <a:p>
            <a:pPr eaLnBrk="1" hangingPunct="1"/>
            <a:endParaRPr lang="zh-CN" altLang="en-US" dirty="0" smtClean="0"/>
          </a:p>
          <a:p>
            <a:pPr eaLnBrk="1" hangingPunct="1"/>
            <a:r>
              <a:rPr lang="en-US" altLang="zh-CN" dirty="0" err="1" smtClean="0"/>
              <a:t>BlackSocks</a:t>
            </a:r>
            <a:r>
              <a:rPr lang="zh-CN" altLang="en-US" dirty="0" smtClean="0"/>
              <a:t>的价格体系：单买一双黑袜基本上是一双</a:t>
            </a:r>
            <a:r>
              <a:rPr lang="en-US" altLang="zh-CN" dirty="0" smtClean="0"/>
              <a:t>10</a:t>
            </a:r>
            <a:r>
              <a:rPr lang="zh-CN" altLang="en-US" dirty="0" smtClean="0"/>
              <a:t>美元，如果是“每四个月送一次，一次三双”则要价</a:t>
            </a:r>
            <a:r>
              <a:rPr lang="en-US" altLang="zh-CN" dirty="0" smtClean="0"/>
              <a:t>89</a:t>
            </a:r>
            <a:r>
              <a:rPr lang="zh-CN" altLang="en-US" dirty="0" smtClean="0"/>
              <a:t>美元，也就是每双</a:t>
            </a:r>
            <a:r>
              <a:rPr lang="en-US" altLang="zh-CN" dirty="0" smtClean="0"/>
              <a:t>9.8</a:t>
            </a:r>
            <a:r>
              <a:rPr lang="zh-CN" altLang="en-US" dirty="0" smtClean="0"/>
              <a:t>美元。嫌贵么？</a:t>
            </a:r>
            <a:r>
              <a:rPr lang="en-US" altLang="zh-CN" dirty="0" err="1" smtClean="0"/>
              <a:t>BlackSocks</a:t>
            </a:r>
            <a:r>
              <a:rPr lang="zh-CN" altLang="en-US" dirty="0" smtClean="0"/>
              <a:t>称他在全球任何地方都是这个价钱，且包邮哦亲！</a:t>
            </a:r>
          </a:p>
        </p:txBody>
      </p:sp>
      <p:sp>
        <p:nvSpPr>
          <p:cNvPr id="10245" name="日期占位符 2"/>
          <p:cNvSpPr>
            <a:spLocks noGrp="1"/>
          </p:cNvSpPr>
          <p:nvPr>
            <p:ph type="dt" sz="quarter" idx="4294967295"/>
          </p:nvPr>
        </p:nvSpPr>
        <p:spPr>
          <a:xfrm>
            <a:off x="0" y="6356350"/>
            <a:ext cx="2844800" cy="365125"/>
          </a:xfrm>
          <a:noFill/>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8818C9D-C324-42F1-BF74-AAEA99EFF711}" type="datetime1">
              <a:rPr lang="zh-CN" altLang="en-US" smtClean="0">
                <a:solidFill>
                  <a:srgbClr val="898989"/>
                </a:solidFill>
              </a:rPr>
              <a:pPr eaLnBrk="1" hangingPunct="1"/>
              <a:t>2012/12/10</a:t>
            </a:fld>
            <a:endParaRPr lang="zh-CN" altLang="en-US" sz="180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circle(in)">
                                      <p:cBhvr>
                                        <p:cTn id="7" dur="20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244">
                                            <p:txEl>
                                              <p:pRg st="0" end="0"/>
                                            </p:txEl>
                                          </p:spTgt>
                                        </p:tgtEl>
                                        <p:attrNameLst>
                                          <p:attrName>style.visibility</p:attrName>
                                        </p:attrNameLst>
                                      </p:cBhvr>
                                      <p:to>
                                        <p:strVal val="visible"/>
                                      </p:to>
                                    </p:set>
                                    <p:animEffect transition="in" filter="barn(inVertical)">
                                      <p:cBhvr>
                                        <p:cTn id="12" dur="500"/>
                                        <p:tgtEl>
                                          <p:spTgt spid="10244">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0244">
                                            <p:txEl>
                                              <p:pRg st="2" end="2"/>
                                            </p:txEl>
                                          </p:spTgt>
                                        </p:tgtEl>
                                        <p:attrNameLst>
                                          <p:attrName>style.visibility</p:attrName>
                                        </p:attrNameLst>
                                      </p:cBhvr>
                                      <p:to>
                                        <p:strVal val="visible"/>
                                      </p:to>
                                    </p:set>
                                    <p:animEffect transition="in" filter="barn(inVertical)">
                                      <p:cBhvr>
                                        <p:cTn id="15" dur="500"/>
                                        <p:tgtEl>
                                          <p:spTgt spid="1024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436688"/>
            <a:ext cx="6527800" cy="480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标题 1"/>
          <p:cNvSpPr>
            <a:spLocks noGrp="1"/>
          </p:cNvSpPr>
          <p:nvPr>
            <p:ph type="title"/>
          </p:nvPr>
        </p:nvSpPr>
        <p:spPr>
          <a:xfrm>
            <a:off x="609600" y="274638"/>
            <a:ext cx="6169025" cy="852487"/>
          </a:xfrm>
        </p:spPr>
        <p:txBody>
          <a:bodyPr/>
          <a:lstStyle/>
          <a:p>
            <a:pPr eaLnBrk="1" hangingPunct="1"/>
            <a:r>
              <a:rPr lang="en-US" altLang="zh-CN" smtClean="0"/>
              <a:t>3.</a:t>
            </a:r>
            <a:r>
              <a:rPr lang="zh-CN" altLang="en-US" smtClean="0"/>
              <a:t>中国的男人袜</a:t>
            </a:r>
          </a:p>
        </p:txBody>
      </p:sp>
      <p:sp>
        <p:nvSpPr>
          <p:cNvPr id="11268" name="内容占位符 2"/>
          <p:cNvSpPr>
            <a:spLocks noGrp="1"/>
          </p:cNvSpPr>
          <p:nvPr>
            <p:ph sz="quarter" idx="10"/>
          </p:nvPr>
        </p:nvSpPr>
        <p:spPr>
          <a:xfrm>
            <a:off x="490538" y="1901825"/>
            <a:ext cx="5170487" cy="4702175"/>
          </a:xfrm>
        </p:spPr>
        <p:txBody>
          <a:bodyPr/>
          <a:lstStyle/>
          <a:p>
            <a:pPr eaLnBrk="1" hangingPunct="1"/>
            <a:r>
              <a:rPr lang="zh-CN" altLang="zh-CN" dirty="0" smtClean="0"/>
              <a:t>网站名称：男人袜</a:t>
            </a:r>
            <a:r>
              <a:rPr lang="zh-CN" altLang="en-US" dirty="0" smtClean="0"/>
              <a:t>、</a:t>
            </a:r>
            <a:endParaRPr lang="en-US" altLang="zh-CN" dirty="0" smtClean="0"/>
          </a:p>
          <a:p>
            <a:pPr eaLnBrk="1" hangingPunct="1"/>
            <a:r>
              <a:rPr lang="zh-CN" altLang="zh-CN" dirty="0" smtClean="0"/>
              <a:t>上线时间：</a:t>
            </a:r>
            <a:r>
              <a:rPr lang="en-US" altLang="zh-CN" dirty="0" smtClean="0"/>
              <a:t>2010</a:t>
            </a:r>
            <a:r>
              <a:rPr lang="zh-CN" altLang="zh-CN" dirty="0" smtClean="0"/>
              <a:t>年</a:t>
            </a:r>
            <a:r>
              <a:rPr lang="en-US" altLang="zh-CN" dirty="0" smtClean="0"/>
              <a:t>11</a:t>
            </a:r>
            <a:r>
              <a:rPr lang="zh-CN" altLang="zh-CN" dirty="0" smtClean="0"/>
              <a:t>月</a:t>
            </a:r>
            <a:r>
              <a:rPr lang="en-US" altLang="zh-CN" dirty="0" smtClean="0"/>
              <a:t>8</a:t>
            </a:r>
            <a:r>
              <a:rPr lang="zh-CN" altLang="zh-CN" dirty="0" smtClean="0"/>
              <a:t>日</a:t>
            </a:r>
          </a:p>
          <a:p>
            <a:pPr eaLnBrk="1" hangingPunct="1"/>
            <a:r>
              <a:rPr lang="zh-CN" altLang="zh-CN" dirty="0" smtClean="0"/>
              <a:t>创始人：陈伯乐，</a:t>
            </a:r>
            <a:r>
              <a:rPr lang="en-US" altLang="zh-CN" dirty="0" smtClean="0"/>
              <a:t>83</a:t>
            </a:r>
            <a:r>
              <a:rPr lang="zh-CN" altLang="zh-CN" dirty="0" smtClean="0"/>
              <a:t>年生，在</a:t>
            </a:r>
            <a:r>
              <a:rPr lang="zh-CN" altLang="zh-CN" dirty="0" smtClean="0"/>
              <a:t>武汉</a:t>
            </a:r>
            <a:r>
              <a:rPr lang="zh-CN" altLang="en-US" dirty="0"/>
              <a:t>创立</a:t>
            </a:r>
            <a:r>
              <a:rPr lang="zh-CN" altLang="zh-CN" dirty="0" smtClean="0"/>
              <a:t>男人</a:t>
            </a:r>
            <a:r>
              <a:rPr lang="zh-CN" altLang="zh-CN" dirty="0" smtClean="0"/>
              <a:t>袜网站</a:t>
            </a:r>
            <a:endParaRPr lang="en-US" altLang="zh-CN" dirty="0" smtClean="0"/>
          </a:p>
          <a:p>
            <a:pPr eaLnBrk="1" hangingPunct="1"/>
            <a:r>
              <a:rPr lang="zh-CN" altLang="zh-CN" dirty="0" smtClean="0"/>
              <a:t>正是受到</a:t>
            </a:r>
            <a:r>
              <a:rPr lang="en-US" altLang="zh-CN" dirty="0" err="1" smtClean="0"/>
              <a:t>BlackSocks</a:t>
            </a:r>
            <a:r>
              <a:rPr lang="zh-CN" altLang="zh-CN" dirty="0" smtClean="0"/>
              <a:t>的启发，</a:t>
            </a:r>
            <a:r>
              <a:rPr lang="en-US" altLang="zh-CN" dirty="0" smtClean="0"/>
              <a:t>“</a:t>
            </a:r>
            <a:r>
              <a:rPr lang="zh-CN" altLang="zh-CN" dirty="0" smtClean="0"/>
              <a:t>男人袜</a:t>
            </a:r>
            <a:r>
              <a:rPr lang="en-US" altLang="zh-CN" dirty="0" smtClean="0"/>
              <a:t>”</a:t>
            </a:r>
            <a:r>
              <a:rPr lang="zh-CN" altLang="zh-CN" dirty="0" smtClean="0"/>
              <a:t>的创始人陈伯乐开始了他的创业历程。他说：</a:t>
            </a:r>
            <a:r>
              <a:rPr lang="en-US" altLang="zh-CN" dirty="0" smtClean="0"/>
              <a:t>“</a:t>
            </a:r>
            <a:r>
              <a:rPr lang="zh-CN" altLang="zh-CN" dirty="0" smtClean="0"/>
              <a:t>男人袜的愿景是做一个提供袜子定期寄送服务的新型电子商务网站，专注于商务男袜市场、祟尚简单的生活哲学。我们致力于通过定制化的服务，让男士们的生活变得更加简单。我们认为</a:t>
            </a:r>
            <a:r>
              <a:rPr lang="zh-CN" altLang="zh-CN" dirty="0" smtClean="0">
                <a:solidFill>
                  <a:srgbClr val="FF0000"/>
                </a:solidFill>
              </a:rPr>
              <a:t>男士们应该省下买袜子的时间，去做更有意义的事情</a:t>
            </a:r>
            <a:r>
              <a:rPr lang="zh-CN" altLang="zh-CN" dirty="0" smtClean="0"/>
              <a: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1000"/>
                                        <p:tgtEl>
                                          <p:spTgt spid="11266"/>
                                        </p:tgtEl>
                                      </p:cBhvr>
                                    </p:animEffect>
                                    <p:anim calcmode="lin" valueType="num">
                                      <p:cBhvr>
                                        <p:cTn id="8" dur="1000" fill="hold"/>
                                        <p:tgtEl>
                                          <p:spTgt spid="11266"/>
                                        </p:tgtEl>
                                        <p:attrNameLst>
                                          <p:attrName>ppt_x</p:attrName>
                                        </p:attrNameLst>
                                      </p:cBhvr>
                                      <p:tavLst>
                                        <p:tav tm="0">
                                          <p:val>
                                            <p:strVal val="#ppt_x"/>
                                          </p:val>
                                        </p:tav>
                                        <p:tav tm="100000">
                                          <p:val>
                                            <p:strVal val="#ppt_x"/>
                                          </p:val>
                                        </p:tav>
                                      </p:tavLst>
                                    </p:anim>
                                    <p:anim calcmode="lin" valueType="num">
                                      <p:cBhvr>
                                        <p:cTn id="9" dur="1000" fill="hold"/>
                                        <p:tgtEl>
                                          <p:spTgt spid="1126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nodeType="clickEffect">
                                  <p:stCondLst>
                                    <p:cond delay="0"/>
                                  </p:stCondLst>
                                  <p:childTnLst>
                                    <p:set>
                                      <p:cBhvr>
                                        <p:cTn id="13" dur="1" fill="hold">
                                          <p:stCondLst>
                                            <p:cond delay="0"/>
                                          </p:stCondLst>
                                        </p:cTn>
                                        <p:tgtEl>
                                          <p:spTgt spid="11268">
                                            <p:txEl>
                                              <p:pRg st="0" end="0"/>
                                            </p:txEl>
                                          </p:spTgt>
                                        </p:tgtEl>
                                        <p:attrNameLst>
                                          <p:attrName>style.visibility</p:attrName>
                                        </p:attrNameLst>
                                      </p:cBhvr>
                                      <p:to>
                                        <p:strVal val="visible"/>
                                      </p:to>
                                    </p:set>
                                    <p:animScale>
                                      <p:cBhvr>
                                        <p:cTn id="14" dur="1000" decel="50000" fill="hold">
                                          <p:stCondLst>
                                            <p:cond delay="0"/>
                                          </p:stCondLst>
                                        </p:cTn>
                                        <p:tgtEl>
                                          <p:spTgt spid="11268">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11268">
                                            <p:txEl>
                                              <p:pRg st="0" end="0"/>
                                            </p:txEl>
                                          </p:spTgt>
                                        </p:tgtEl>
                                        <p:attrNameLst>
                                          <p:attrName>ppt_x</p:attrName>
                                          <p:attrName>ppt_y</p:attrName>
                                        </p:attrNameLst>
                                      </p:cBhvr>
                                    </p:animMotion>
                                    <p:animEffect transition="in" filter="fade">
                                      <p:cBhvr>
                                        <p:cTn id="16" dur="1000"/>
                                        <p:tgtEl>
                                          <p:spTgt spid="11268">
                                            <p:txEl>
                                              <p:pRg st="0" end="0"/>
                                            </p:txEl>
                                          </p:spTgt>
                                        </p:tgtEl>
                                      </p:cBhvr>
                                    </p:animEffect>
                                  </p:childTnLst>
                                </p:cTn>
                              </p:par>
                              <p:par>
                                <p:cTn id="17" presetID="52" presetClass="entr" presetSubtype="0" fill="hold" nodeType="withEffect">
                                  <p:stCondLst>
                                    <p:cond delay="0"/>
                                  </p:stCondLst>
                                  <p:childTnLst>
                                    <p:set>
                                      <p:cBhvr>
                                        <p:cTn id="18" dur="1" fill="hold">
                                          <p:stCondLst>
                                            <p:cond delay="0"/>
                                          </p:stCondLst>
                                        </p:cTn>
                                        <p:tgtEl>
                                          <p:spTgt spid="11268">
                                            <p:txEl>
                                              <p:pRg st="1" end="1"/>
                                            </p:txEl>
                                          </p:spTgt>
                                        </p:tgtEl>
                                        <p:attrNameLst>
                                          <p:attrName>style.visibility</p:attrName>
                                        </p:attrNameLst>
                                      </p:cBhvr>
                                      <p:to>
                                        <p:strVal val="visible"/>
                                      </p:to>
                                    </p:set>
                                    <p:animScale>
                                      <p:cBhvr>
                                        <p:cTn id="19" dur="1000" decel="50000" fill="hold">
                                          <p:stCondLst>
                                            <p:cond delay="0"/>
                                          </p:stCondLst>
                                        </p:cTn>
                                        <p:tgtEl>
                                          <p:spTgt spid="11268">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11268">
                                            <p:txEl>
                                              <p:pRg st="1" end="1"/>
                                            </p:txEl>
                                          </p:spTgt>
                                        </p:tgtEl>
                                        <p:attrNameLst>
                                          <p:attrName>ppt_x</p:attrName>
                                          <p:attrName>ppt_y</p:attrName>
                                        </p:attrNameLst>
                                      </p:cBhvr>
                                    </p:animMotion>
                                    <p:animEffect transition="in" filter="fade">
                                      <p:cBhvr>
                                        <p:cTn id="21" dur="1000"/>
                                        <p:tgtEl>
                                          <p:spTgt spid="11268">
                                            <p:txEl>
                                              <p:pRg st="1" end="1"/>
                                            </p:txEl>
                                          </p:spTgt>
                                        </p:tgtEl>
                                      </p:cBhvr>
                                    </p:animEffect>
                                  </p:childTnLst>
                                </p:cTn>
                              </p:par>
                              <p:par>
                                <p:cTn id="22" presetID="52" presetClass="entr" presetSubtype="0" fill="hold" nodeType="withEffect">
                                  <p:stCondLst>
                                    <p:cond delay="0"/>
                                  </p:stCondLst>
                                  <p:childTnLst>
                                    <p:set>
                                      <p:cBhvr>
                                        <p:cTn id="23" dur="1" fill="hold">
                                          <p:stCondLst>
                                            <p:cond delay="0"/>
                                          </p:stCondLst>
                                        </p:cTn>
                                        <p:tgtEl>
                                          <p:spTgt spid="11268">
                                            <p:txEl>
                                              <p:pRg st="2" end="2"/>
                                            </p:txEl>
                                          </p:spTgt>
                                        </p:tgtEl>
                                        <p:attrNameLst>
                                          <p:attrName>style.visibility</p:attrName>
                                        </p:attrNameLst>
                                      </p:cBhvr>
                                      <p:to>
                                        <p:strVal val="visible"/>
                                      </p:to>
                                    </p:set>
                                    <p:animScale>
                                      <p:cBhvr>
                                        <p:cTn id="24" dur="1000" decel="50000" fill="hold">
                                          <p:stCondLst>
                                            <p:cond delay="0"/>
                                          </p:stCondLst>
                                        </p:cTn>
                                        <p:tgtEl>
                                          <p:spTgt spid="11268">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11268">
                                            <p:txEl>
                                              <p:pRg st="2" end="2"/>
                                            </p:txEl>
                                          </p:spTgt>
                                        </p:tgtEl>
                                        <p:attrNameLst>
                                          <p:attrName>ppt_x</p:attrName>
                                          <p:attrName>ppt_y</p:attrName>
                                        </p:attrNameLst>
                                      </p:cBhvr>
                                    </p:animMotion>
                                    <p:animEffect transition="in" filter="fade">
                                      <p:cBhvr>
                                        <p:cTn id="26" dur="1000"/>
                                        <p:tgtEl>
                                          <p:spTgt spid="11268">
                                            <p:txEl>
                                              <p:pRg st="2" end="2"/>
                                            </p:txEl>
                                          </p:spTgt>
                                        </p:tgtEl>
                                      </p:cBhvr>
                                    </p:animEffect>
                                  </p:childTnLst>
                                </p:cTn>
                              </p:par>
                              <p:par>
                                <p:cTn id="27" presetID="52" presetClass="entr" presetSubtype="0" fill="hold" nodeType="withEffect">
                                  <p:stCondLst>
                                    <p:cond delay="0"/>
                                  </p:stCondLst>
                                  <p:childTnLst>
                                    <p:set>
                                      <p:cBhvr>
                                        <p:cTn id="28" dur="1" fill="hold">
                                          <p:stCondLst>
                                            <p:cond delay="0"/>
                                          </p:stCondLst>
                                        </p:cTn>
                                        <p:tgtEl>
                                          <p:spTgt spid="11268">
                                            <p:txEl>
                                              <p:pRg st="3" end="3"/>
                                            </p:txEl>
                                          </p:spTgt>
                                        </p:tgtEl>
                                        <p:attrNameLst>
                                          <p:attrName>style.visibility</p:attrName>
                                        </p:attrNameLst>
                                      </p:cBhvr>
                                      <p:to>
                                        <p:strVal val="visible"/>
                                      </p:to>
                                    </p:set>
                                    <p:animScale>
                                      <p:cBhvr>
                                        <p:cTn id="29" dur="1000" decel="50000" fill="hold">
                                          <p:stCondLst>
                                            <p:cond delay="0"/>
                                          </p:stCondLst>
                                        </p:cTn>
                                        <p:tgtEl>
                                          <p:spTgt spid="11268">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11268">
                                            <p:txEl>
                                              <p:pRg st="3" end="3"/>
                                            </p:txEl>
                                          </p:spTgt>
                                        </p:tgtEl>
                                        <p:attrNameLst>
                                          <p:attrName>ppt_x</p:attrName>
                                          <p:attrName>ppt_y</p:attrName>
                                        </p:attrNameLst>
                                      </p:cBhvr>
                                    </p:animMotion>
                                    <p:animEffect transition="in" filter="fade">
                                      <p:cBhvr>
                                        <p:cTn id="31" dur="1000"/>
                                        <p:tgtEl>
                                          <p:spTgt spid="1126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a:xfrm>
            <a:off x="609600" y="274638"/>
            <a:ext cx="6169025" cy="852487"/>
          </a:xfrm>
        </p:spPr>
        <p:txBody>
          <a:bodyPr/>
          <a:lstStyle/>
          <a:p>
            <a:pPr eaLnBrk="1" hangingPunct="1"/>
            <a:r>
              <a:rPr lang="en-US" altLang="zh-CN" smtClean="0"/>
              <a:t>3.</a:t>
            </a:r>
            <a:r>
              <a:rPr lang="zh-CN" altLang="en-US" smtClean="0"/>
              <a:t>中国的男人袜</a:t>
            </a:r>
          </a:p>
        </p:txBody>
      </p:sp>
      <p:sp>
        <p:nvSpPr>
          <p:cNvPr id="12291" name="内容占位符 2"/>
          <p:cNvSpPr>
            <a:spLocks noGrp="1"/>
          </p:cNvSpPr>
          <p:nvPr>
            <p:ph sz="quarter" idx="10"/>
          </p:nvPr>
        </p:nvSpPr>
        <p:spPr>
          <a:xfrm>
            <a:off x="665163" y="1436688"/>
            <a:ext cx="4806950" cy="4702175"/>
          </a:xfrm>
        </p:spPr>
        <p:txBody>
          <a:bodyPr/>
          <a:lstStyle/>
          <a:p>
            <a:pPr eaLnBrk="1" hangingPunct="1"/>
            <a:endParaRPr lang="en-US" altLang="zh-CN" dirty="0" smtClean="0"/>
          </a:p>
          <a:p>
            <a:pPr eaLnBrk="1" hangingPunct="1"/>
            <a:endParaRPr lang="en-US" altLang="zh-CN" dirty="0" smtClean="0"/>
          </a:p>
          <a:p>
            <a:pPr eaLnBrk="1" hangingPunct="1"/>
            <a:r>
              <a:rPr lang="zh-CN" altLang="zh-CN" dirty="0" smtClean="0"/>
              <a:t>男人袜提供给用户自主选择寄送数量和寄送周期搭配，比如选择每</a:t>
            </a:r>
            <a:r>
              <a:rPr lang="en-US" altLang="zh-CN" dirty="0" smtClean="0"/>
              <a:t>2</a:t>
            </a:r>
            <a:r>
              <a:rPr lang="zh-CN" altLang="zh-CN" dirty="0" smtClean="0"/>
              <a:t>个月寄一次袜子，每次含</a:t>
            </a:r>
            <a:r>
              <a:rPr lang="en-US" altLang="zh-CN" dirty="0" smtClean="0"/>
              <a:t>3</a:t>
            </a:r>
            <a:r>
              <a:rPr lang="zh-CN" altLang="zh-CN" dirty="0" smtClean="0"/>
              <a:t>双袜子，那么全年寄</a:t>
            </a:r>
            <a:r>
              <a:rPr lang="en-US" altLang="zh-CN" dirty="0" smtClean="0"/>
              <a:t>6</a:t>
            </a:r>
            <a:r>
              <a:rPr lang="zh-CN" altLang="zh-CN" dirty="0" smtClean="0"/>
              <a:t>次就是</a:t>
            </a:r>
            <a:r>
              <a:rPr lang="en-US" altLang="zh-CN" dirty="0" smtClean="0"/>
              <a:t>18</a:t>
            </a:r>
            <a:r>
              <a:rPr lang="zh-CN" altLang="zh-CN" dirty="0" smtClean="0"/>
              <a:t>双袜子需要支付</a:t>
            </a:r>
            <a:r>
              <a:rPr lang="en-US" altLang="zh-CN" dirty="0" smtClean="0"/>
              <a:t>146</a:t>
            </a:r>
            <a:r>
              <a:rPr lang="zh-CN" altLang="zh-CN" dirty="0" smtClean="0"/>
              <a:t>元，平均每双</a:t>
            </a:r>
            <a:r>
              <a:rPr lang="en-US" altLang="zh-CN" dirty="0" smtClean="0"/>
              <a:t>8.1</a:t>
            </a:r>
            <a:r>
              <a:rPr lang="zh-CN" altLang="zh-CN" dirty="0" smtClean="0"/>
              <a:t>元。</a:t>
            </a:r>
          </a:p>
          <a:p>
            <a:pPr eaLnBrk="1" hangingPunct="1"/>
            <a:endParaRPr lang="en-US" altLang="zh-CN" dirty="0" smtClean="0"/>
          </a:p>
          <a:p>
            <a:pPr eaLnBrk="1" hangingPunct="1"/>
            <a:endParaRPr lang="en-US" altLang="zh-CN" dirty="0" smtClean="0"/>
          </a:p>
          <a:p>
            <a:pPr eaLnBrk="1" hangingPunct="1"/>
            <a:r>
              <a:rPr lang="zh-CN" altLang="zh-CN" dirty="0" smtClean="0"/>
              <a:t>陈伯乐强调：</a:t>
            </a:r>
            <a:r>
              <a:rPr lang="en-US" altLang="zh-CN" dirty="0" smtClean="0"/>
              <a:t>“</a:t>
            </a:r>
            <a:r>
              <a:rPr lang="zh-CN" altLang="zh-CN" dirty="0" smtClean="0">
                <a:solidFill>
                  <a:srgbClr val="FF0000"/>
                </a:solidFill>
              </a:rPr>
              <a:t>男人袜卖的不是简单的产品，而是一种定制化的服务、一种理念，更是一种生活方式，这是男人袜与其它</a:t>
            </a:r>
            <a:r>
              <a:rPr lang="en-US" altLang="zh-CN" dirty="0" smtClean="0">
                <a:solidFill>
                  <a:srgbClr val="FF0000"/>
                </a:solidFill>
              </a:rPr>
              <a:t>B2C</a:t>
            </a:r>
            <a:r>
              <a:rPr lang="zh-CN" altLang="zh-CN" dirty="0" smtClean="0">
                <a:solidFill>
                  <a:srgbClr val="FF0000"/>
                </a:solidFill>
              </a:rPr>
              <a:t>最大的区别。</a:t>
            </a:r>
            <a:r>
              <a:rPr lang="en-US" altLang="zh-CN" dirty="0" smtClean="0"/>
              <a:t>”</a:t>
            </a:r>
            <a:endParaRPr lang="zh-CN" altLang="zh-CN" dirty="0" smtClean="0"/>
          </a:p>
          <a:p>
            <a:pPr eaLnBrk="1" hangingPunct="1"/>
            <a:endParaRPr lang="zh-CN" altLang="en-US" dirty="0" smtClean="0"/>
          </a:p>
        </p:txBody>
      </p:sp>
      <p:pic>
        <p:nvPicPr>
          <p:cNvPr id="12292"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913" y="1914525"/>
            <a:ext cx="5962650" cy="422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12291">
                                            <p:txEl>
                                              <p:pRg st="2" end="2"/>
                                            </p:txEl>
                                          </p:spTgt>
                                        </p:tgtEl>
                                        <p:attrNameLst>
                                          <p:attrName>style.visibility</p:attrName>
                                        </p:attrNameLst>
                                      </p:cBhvr>
                                      <p:to>
                                        <p:strVal val="visible"/>
                                      </p:to>
                                    </p:set>
                                    <p:animScale>
                                      <p:cBhvr>
                                        <p:cTn id="7" dur="1000" decel="50000" fill="hold">
                                          <p:stCondLst>
                                            <p:cond delay="0"/>
                                          </p:stCondLst>
                                        </p:cTn>
                                        <p:tgtEl>
                                          <p:spTgt spid="12291">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2291">
                                            <p:txEl>
                                              <p:pRg st="2" end="2"/>
                                            </p:txEl>
                                          </p:spTgt>
                                        </p:tgtEl>
                                        <p:attrNameLst>
                                          <p:attrName>ppt_x</p:attrName>
                                          <p:attrName>ppt_y</p:attrName>
                                        </p:attrNameLst>
                                      </p:cBhvr>
                                    </p:animMotion>
                                    <p:animEffect transition="in" filter="fade">
                                      <p:cBhvr>
                                        <p:cTn id="9" dur="1000"/>
                                        <p:tgtEl>
                                          <p:spTgt spid="12291">
                                            <p:txEl>
                                              <p:pRg st="2" end="2"/>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grpId="0" nodeType="clickEffect">
                                  <p:stCondLst>
                                    <p:cond delay="0"/>
                                  </p:stCondLst>
                                  <p:childTnLst>
                                    <p:set>
                                      <p:cBhvr>
                                        <p:cTn id="13" dur="1" fill="hold">
                                          <p:stCondLst>
                                            <p:cond delay="0"/>
                                          </p:stCondLst>
                                        </p:cTn>
                                        <p:tgtEl>
                                          <p:spTgt spid="12291">
                                            <p:txEl>
                                              <p:pRg st="5" end="5"/>
                                            </p:txEl>
                                          </p:spTgt>
                                        </p:tgtEl>
                                        <p:attrNameLst>
                                          <p:attrName>style.visibility</p:attrName>
                                        </p:attrNameLst>
                                      </p:cBhvr>
                                      <p:to>
                                        <p:strVal val="visible"/>
                                      </p:to>
                                    </p:set>
                                    <p:animScale>
                                      <p:cBhvr>
                                        <p:cTn id="14" dur="1000" decel="50000" fill="hold">
                                          <p:stCondLst>
                                            <p:cond delay="0"/>
                                          </p:stCondLst>
                                        </p:cTn>
                                        <p:tgtEl>
                                          <p:spTgt spid="12291">
                                            <p:txEl>
                                              <p:pRg st="5" end="5"/>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12291">
                                            <p:txEl>
                                              <p:pRg st="5" end="5"/>
                                            </p:txEl>
                                          </p:spTgt>
                                        </p:tgtEl>
                                        <p:attrNameLst>
                                          <p:attrName>ppt_x</p:attrName>
                                          <p:attrName>ppt_y</p:attrName>
                                        </p:attrNameLst>
                                      </p:cBhvr>
                                    </p:animMotion>
                                    <p:animEffect transition="in" filter="fade">
                                      <p:cBhvr>
                                        <p:cTn id="16" dur="10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609600" y="274638"/>
            <a:ext cx="6169025" cy="852487"/>
          </a:xfrm>
        </p:spPr>
        <p:txBody>
          <a:bodyPr/>
          <a:lstStyle/>
          <a:p>
            <a:pPr eaLnBrk="1" hangingPunct="1"/>
            <a:r>
              <a:rPr lang="en-US" altLang="zh-CN" smtClean="0"/>
              <a:t>3.</a:t>
            </a:r>
            <a:r>
              <a:rPr lang="zh-CN" altLang="en-US" smtClean="0"/>
              <a:t>创始人：陈伯乐</a:t>
            </a:r>
          </a:p>
        </p:txBody>
      </p:sp>
      <p:sp>
        <p:nvSpPr>
          <p:cNvPr id="13315" name="内容占位符 2"/>
          <p:cNvSpPr>
            <a:spLocks noGrp="1"/>
          </p:cNvSpPr>
          <p:nvPr>
            <p:ph sz="quarter" idx="10"/>
          </p:nvPr>
        </p:nvSpPr>
        <p:spPr>
          <a:xfrm>
            <a:off x="6138863" y="1436688"/>
            <a:ext cx="5618162" cy="4702175"/>
          </a:xfrm>
        </p:spPr>
        <p:txBody>
          <a:bodyPr/>
          <a:lstStyle/>
          <a:p>
            <a:pPr eaLnBrk="1" hangingPunct="1"/>
            <a:r>
              <a:rPr lang="zh-CN" altLang="zh-CN" dirty="0" smtClean="0"/>
              <a:t>陈伯乐</a:t>
            </a:r>
            <a:r>
              <a:rPr lang="en-US" altLang="zh-CN" dirty="0" smtClean="0"/>
              <a:t>83</a:t>
            </a:r>
            <a:r>
              <a:rPr lang="zh-CN" altLang="zh-CN" dirty="0" smtClean="0"/>
              <a:t>年</a:t>
            </a:r>
            <a:r>
              <a:rPr lang="en-US" altLang="zh-CN" dirty="0" smtClean="0"/>
              <a:t>9</a:t>
            </a:r>
            <a:r>
              <a:rPr lang="zh-CN" altLang="zh-CN" dirty="0" smtClean="0"/>
              <a:t>月出生</a:t>
            </a:r>
            <a:r>
              <a:rPr lang="zh-CN" altLang="en-US" dirty="0" smtClean="0"/>
              <a:t>，</a:t>
            </a:r>
            <a:r>
              <a:rPr lang="en-US" altLang="zh-CN" dirty="0" smtClean="0"/>
              <a:t>2000</a:t>
            </a:r>
            <a:r>
              <a:rPr lang="zh-CN" altLang="zh-CN" dirty="0" smtClean="0"/>
              <a:t>年至</a:t>
            </a:r>
            <a:r>
              <a:rPr lang="en-US" altLang="zh-CN" dirty="0" smtClean="0"/>
              <a:t>2003</a:t>
            </a:r>
            <a:r>
              <a:rPr lang="zh-CN" altLang="zh-CN" dirty="0" smtClean="0"/>
              <a:t>年期间，从学校出来后比较迷茫，先后从事过</a:t>
            </a:r>
            <a:r>
              <a:rPr lang="zh-CN" altLang="zh-CN" dirty="0" smtClean="0">
                <a:solidFill>
                  <a:srgbClr val="FF0000"/>
                </a:solidFill>
              </a:rPr>
              <a:t>网页设计、</a:t>
            </a:r>
            <a:r>
              <a:rPr lang="en-US" altLang="zh-CN" dirty="0" smtClean="0">
                <a:solidFill>
                  <a:srgbClr val="FF0000"/>
                </a:solidFill>
              </a:rPr>
              <a:t>WEB</a:t>
            </a:r>
            <a:r>
              <a:rPr lang="zh-CN" altLang="zh-CN" dirty="0" smtClean="0">
                <a:solidFill>
                  <a:srgbClr val="FF0000"/>
                </a:solidFill>
              </a:rPr>
              <a:t>开发</a:t>
            </a:r>
            <a:r>
              <a:rPr lang="zh-CN" altLang="zh-CN" dirty="0" smtClean="0"/>
              <a:t>等相关职务，打下了技术的底子，也初步确认了自己未来的职业发展方向。</a:t>
            </a:r>
            <a:endParaRPr lang="en-US" altLang="zh-CN" dirty="0" smtClean="0"/>
          </a:p>
          <a:p>
            <a:pPr eaLnBrk="1" hangingPunct="1"/>
            <a:r>
              <a:rPr lang="en-US" altLang="zh-CN" dirty="0" smtClean="0"/>
              <a:t>03</a:t>
            </a:r>
            <a:r>
              <a:rPr lang="zh-CN" altLang="zh-CN" dirty="0" smtClean="0"/>
              <a:t>年中期到上海，加入了</a:t>
            </a:r>
            <a:r>
              <a:rPr lang="zh-CN" altLang="zh-CN" dirty="0" smtClean="0">
                <a:solidFill>
                  <a:srgbClr val="FF0000"/>
                </a:solidFill>
              </a:rPr>
              <a:t>金融行业门户网站</a:t>
            </a:r>
            <a:r>
              <a:rPr lang="zh-CN" altLang="zh-CN" dirty="0" smtClean="0"/>
              <a:t>中金在线（</a:t>
            </a:r>
            <a:r>
              <a:rPr lang="en-US" altLang="zh-CN" dirty="0" smtClean="0"/>
              <a:t>cnfol.com</a:t>
            </a:r>
            <a:r>
              <a:rPr lang="zh-CN" altLang="zh-CN" dirty="0" smtClean="0"/>
              <a:t>）的初创团队，全权负责技术及整体架构部分工作。</a:t>
            </a:r>
            <a:endParaRPr lang="en-US" altLang="zh-CN" dirty="0" smtClean="0"/>
          </a:p>
          <a:p>
            <a:pPr eaLnBrk="1" hangingPunct="1"/>
            <a:r>
              <a:rPr lang="en-US" altLang="zh-CN" dirty="0" smtClean="0"/>
              <a:t>09</a:t>
            </a:r>
            <a:r>
              <a:rPr lang="zh-CN" altLang="zh-CN" dirty="0" smtClean="0"/>
              <a:t>年</a:t>
            </a:r>
            <a:r>
              <a:rPr lang="en-US" altLang="zh-CN" dirty="0" smtClean="0"/>
              <a:t>6</a:t>
            </a:r>
            <a:r>
              <a:rPr lang="zh-CN" altLang="zh-CN" dirty="0" smtClean="0"/>
              <a:t>月份陈伯乐加入</a:t>
            </a:r>
            <a:r>
              <a:rPr lang="zh-CN" altLang="zh-CN" dirty="0" smtClean="0"/>
              <a:t>了</a:t>
            </a:r>
            <a:r>
              <a:rPr lang="zh-CN" altLang="en-US" dirty="0" smtClean="0"/>
              <a:t>网龙</a:t>
            </a:r>
            <a:r>
              <a:rPr lang="zh-CN" altLang="zh-CN" dirty="0" smtClean="0"/>
              <a:t>，</a:t>
            </a:r>
            <a:r>
              <a:rPr lang="zh-CN" altLang="zh-CN" dirty="0" smtClean="0"/>
              <a:t>负责的是一个基于</a:t>
            </a:r>
            <a:r>
              <a:rPr lang="zh-CN" altLang="zh-CN" dirty="0" smtClean="0">
                <a:solidFill>
                  <a:srgbClr val="FF0000"/>
                </a:solidFill>
              </a:rPr>
              <a:t>移动互联网</a:t>
            </a:r>
            <a:r>
              <a:rPr lang="zh-CN" altLang="zh-CN" dirty="0" smtClean="0"/>
              <a:t>的社区项目。</a:t>
            </a:r>
          </a:p>
          <a:p>
            <a:pPr eaLnBrk="1" hangingPunct="1"/>
            <a:r>
              <a:rPr lang="zh-CN" altLang="en-US" dirty="0" smtClean="0"/>
              <a:t>“</a:t>
            </a:r>
            <a:r>
              <a:rPr lang="zh-CN" altLang="zh-CN" dirty="0" smtClean="0"/>
              <a:t>大公司的条件和待遇固然是好，不过你的工作流程和目标都是被固化的，如果是想</a:t>
            </a:r>
            <a:r>
              <a:rPr lang="en-US" altLang="zh-CN" dirty="0" smtClean="0"/>
              <a:t>‘</a:t>
            </a:r>
            <a:r>
              <a:rPr lang="zh-CN" altLang="zh-CN" dirty="0" smtClean="0"/>
              <a:t>抱</a:t>
            </a:r>
            <a:r>
              <a:rPr lang="zh-CN" altLang="zh-CN" dirty="0" smtClean="0">
                <a:solidFill>
                  <a:srgbClr val="FF0000"/>
                </a:solidFill>
              </a:rPr>
              <a:t>着宁可无功但求无错</a:t>
            </a:r>
            <a:r>
              <a:rPr lang="en-US" altLang="zh-CN" dirty="0" smtClean="0"/>
              <a:t>’</a:t>
            </a:r>
            <a:r>
              <a:rPr lang="zh-CN" altLang="zh-CN" dirty="0" smtClean="0"/>
              <a:t>的思想，在这种大公司混日子是完全没有问题的。但是我那</a:t>
            </a:r>
            <a:r>
              <a:rPr lang="zh-CN" altLang="zh-CN" dirty="0" smtClean="0">
                <a:solidFill>
                  <a:srgbClr val="FF0000"/>
                </a:solidFill>
              </a:rPr>
              <a:t>颗热爱电子商务的心</a:t>
            </a:r>
            <a:r>
              <a:rPr lang="zh-CN" altLang="zh-CN" dirty="0" smtClean="0"/>
              <a:t>，还是不时会蠢蠢欲动的，终于在还差一个月就要在网龙干满</a:t>
            </a:r>
            <a:r>
              <a:rPr lang="en-US" altLang="zh-CN" dirty="0" smtClean="0"/>
              <a:t>1</a:t>
            </a:r>
            <a:r>
              <a:rPr lang="zh-CN" altLang="zh-CN" dirty="0" smtClean="0"/>
              <a:t>年的时候，</a:t>
            </a:r>
            <a:r>
              <a:rPr lang="zh-CN" altLang="en-US" dirty="0" smtClean="0"/>
              <a:t>我</a:t>
            </a:r>
            <a:r>
              <a:rPr lang="zh-CN" altLang="zh-CN" dirty="0" smtClean="0"/>
              <a:t>提出了辞职，到了武汉，跟随朋友一起，开始新梦寐以求的全职创业。</a:t>
            </a:r>
            <a:r>
              <a:rPr lang="zh-CN" altLang="en-US" dirty="0" smtClean="0"/>
              <a:t>”</a:t>
            </a:r>
          </a:p>
        </p:txBody>
      </p:sp>
      <p:pic>
        <p:nvPicPr>
          <p:cNvPr id="13316" name="图片 3" descr="男人袜：专注男袜的订期寄送电商模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1957388"/>
            <a:ext cx="5514975" cy="355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Scale>
                                      <p:cBhvr>
                                        <p:cTn id="7" dur="1000" decel="50000" fill="hold">
                                          <p:stCondLst>
                                            <p:cond delay="0"/>
                                          </p:stCondLst>
                                        </p:cTn>
                                        <p:tgtEl>
                                          <p:spTgt spid="1331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3315">
                                            <p:txEl>
                                              <p:pRg st="0" end="0"/>
                                            </p:txEl>
                                          </p:spTgt>
                                        </p:tgtEl>
                                        <p:attrNameLst>
                                          <p:attrName>ppt_x</p:attrName>
                                          <p:attrName>ppt_y</p:attrName>
                                        </p:attrNameLst>
                                      </p:cBhvr>
                                    </p:animMotion>
                                    <p:animEffect transition="in" filter="fade">
                                      <p:cBhvr>
                                        <p:cTn id="9" dur="1000"/>
                                        <p:tgtEl>
                                          <p:spTgt spid="13315">
                                            <p:txEl>
                                              <p:pRg st="0" end="0"/>
                                            </p:txEl>
                                          </p:spTgt>
                                        </p:tgtEl>
                                      </p:cBhvr>
                                    </p:animEffect>
                                  </p:childTnLst>
                                </p:cTn>
                              </p:par>
                              <p:par>
                                <p:cTn id="10" presetID="52" presetClass="entr" presetSubtype="0" fill="hold" nodeType="with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Scale>
                                      <p:cBhvr>
                                        <p:cTn id="12" dur="1000" decel="50000" fill="hold">
                                          <p:stCondLst>
                                            <p:cond delay="0"/>
                                          </p:stCondLst>
                                        </p:cTn>
                                        <p:tgtEl>
                                          <p:spTgt spid="13315">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13315">
                                            <p:txEl>
                                              <p:pRg st="1" end="1"/>
                                            </p:txEl>
                                          </p:spTgt>
                                        </p:tgtEl>
                                        <p:attrNameLst>
                                          <p:attrName>ppt_x</p:attrName>
                                          <p:attrName>ppt_y</p:attrName>
                                        </p:attrNameLst>
                                      </p:cBhvr>
                                    </p:animMotion>
                                    <p:animEffect transition="in" filter="fade">
                                      <p:cBhvr>
                                        <p:cTn id="14" dur="1000"/>
                                        <p:tgtEl>
                                          <p:spTgt spid="13315">
                                            <p:txEl>
                                              <p:pRg st="1" end="1"/>
                                            </p:txEl>
                                          </p:spTgt>
                                        </p:tgtEl>
                                      </p:cBhvr>
                                    </p:animEffect>
                                  </p:childTnLst>
                                </p:cTn>
                              </p:par>
                              <p:par>
                                <p:cTn id="15" presetID="52" presetClass="entr" presetSubtype="0" fill="hold" nodeType="withEffect">
                                  <p:stCondLst>
                                    <p:cond delay="0"/>
                                  </p:stCondLst>
                                  <p:childTnLst>
                                    <p:set>
                                      <p:cBhvr>
                                        <p:cTn id="16" dur="1" fill="hold">
                                          <p:stCondLst>
                                            <p:cond delay="0"/>
                                          </p:stCondLst>
                                        </p:cTn>
                                        <p:tgtEl>
                                          <p:spTgt spid="13315">
                                            <p:txEl>
                                              <p:pRg st="2" end="2"/>
                                            </p:txEl>
                                          </p:spTgt>
                                        </p:tgtEl>
                                        <p:attrNameLst>
                                          <p:attrName>style.visibility</p:attrName>
                                        </p:attrNameLst>
                                      </p:cBhvr>
                                      <p:to>
                                        <p:strVal val="visible"/>
                                      </p:to>
                                    </p:set>
                                    <p:animScale>
                                      <p:cBhvr>
                                        <p:cTn id="17" dur="1000" decel="50000" fill="hold">
                                          <p:stCondLst>
                                            <p:cond delay="0"/>
                                          </p:stCondLst>
                                        </p:cTn>
                                        <p:tgtEl>
                                          <p:spTgt spid="13315">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3315">
                                            <p:txEl>
                                              <p:pRg st="2" end="2"/>
                                            </p:txEl>
                                          </p:spTgt>
                                        </p:tgtEl>
                                        <p:attrNameLst>
                                          <p:attrName>ppt_x</p:attrName>
                                          <p:attrName>ppt_y</p:attrName>
                                        </p:attrNameLst>
                                      </p:cBhvr>
                                    </p:animMotion>
                                    <p:animEffect transition="in" filter="fade">
                                      <p:cBhvr>
                                        <p:cTn id="19" dur="1000"/>
                                        <p:tgtEl>
                                          <p:spTgt spid="13315">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2" presetClass="entr" presetSubtype="0" fill="hold" nodeType="clickEffect">
                                  <p:stCondLst>
                                    <p:cond delay="0"/>
                                  </p:stCondLst>
                                  <p:childTnLst>
                                    <p:set>
                                      <p:cBhvr>
                                        <p:cTn id="23" dur="1" fill="hold">
                                          <p:stCondLst>
                                            <p:cond delay="0"/>
                                          </p:stCondLst>
                                        </p:cTn>
                                        <p:tgtEl>
                                          <p:spTgt spid="13315">
                                            <p:txEl>
                                              <p:pRg st="3" end="3"/>
                                            </p:txEl>
                                          </p:spTgt>
                                        </p:tgtEl>
                                        <p:attrNameLst>
                                          <p:attrName>style.visibility</p:attrName>
                                        </p:attrNameLst>
                                      </p:cBhvr>
                                      <p:to>
                                        <p:strVal val="visible"/>
                                      </p:to>
                                    </p:set>
                                    <p:animScale>
                                      <p:cBhvr>
                                        <p:cTn id="24" dur="1000" decel="50000" fill="hold">
                                          <p:stCondLst>
                                            <p:cond delay="0"/>
                                          </p:stCondLst>
                                        </p:cTn>
                                        <p:tgtEl>
                                          <p:spTgt spid="13315">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13315">
                                            <p:txEl>
                                              <p:pRg st="3" end="3"/>
                                            </p:txEl>
                                          </p:spTgt>
                                        </p:tgtEl>
                                        <p:attrNameLst>
                                          <p:attrName>ppt_x</p:attrName>
                                          <p:attrName>ppt_y</p:attrName>
                                        </p:attrNameLst>
                                      </p:cBhvr>
                                    </p:animMotion>
                                    <p:animEffect transition="in" filter="fade">
                                      <p:cBhvr>
                                        <p:cTn id="26" dur="1000"/>
                                        <p:tgtEl>
                                          <p:spTgt spid="133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157256134</TotalTime>
  <Pages>0</Pages>
  <Words>4247</Words>
  <Characters>0</Characters>
  <Application>Microsoft Office PowerPoint</Application>
  <DocSecurity>0</DocSecurity>
  <PresentationFormat>自定义</PresentationFormat>
  <Lines>0</Lines>
  <Paragraphs>247</Paragraphs>
  <Slides>30</Slides>
  <Notes>14</Notes>
  <HiddenSlides>0</HiddenSlides>
  <MMClips>0</MMClips>
  <ScaleCrop>false</ScaleCrop>
  <HeadingPairs>
    <vt:vector size="4" baseType="variant">
      <vt:variant>
        <vt:lpstr>主题</vt:lpstr>
      </vt:variant>
      <vt:variant>
        <vt:i4>1</vt:i4>
      </vt:variant>
      <vt:variant>
        <vt:lpstr>幻灯片标题</vt:lpstr>
      </vt:variant>
      <vt:variant>
        <vt:i4>30</vt:i4>
      </vt:variant>
    </vt:vector>
  </HeadingPairs>
  <TitlesOfParts>
    <vt:vector size="31" baseType="lpstr">
      <vt:lpstr>Office 主题</vt:lpstr>
      <vt:lpstr>PowerPoint 演示文稿</vt:lpstr>
      <vt:lpstr>PowerPoint 演示文稿</vt:lpstr>
      <vt:lpstr>PowerPoint 演示文稿</vt:lpstr>
      <vt:lpstr>PowerPoint 演示文稿</vt:lpstr>
      <vt:lpstr>1、BlackSocks概述</vt:lpstr>
      <vt:lpstr>2.BlackSocks营销模式</vt:lpstr>
      <vt:lpstr>3.中国的男人袜</vt:lpstr>
      <vt:lpstr>3.中国的男人袜</vt:lpstr>
      <vt:lpstr>3.创始人：陈伯乐</vt:lpstr>
      <vt:lpstr>4.给我们的启示</vt:lpstr>
      <vt:lpstr>PowerPoint 演示文稿</vt:lpstr>
      <vt:lpstr>1. At the pool概况</vt:lpstr>
      <vt:lpstr>2. At the pool平台</vt:lpstr>
      <vt:lpstr>2. At the pool平台</vt:lpstr>
      <vt:lpstr>3.Interest Graph</vt:lpstr>
      <vt:lpstr>4.基于兴趣图谱的活动邀约网站</vt:lpstr>
      <vt:lpstr>合拍网简介</vt:lpstr>
      <vt:lpstr>合拍网活动类型</vt:lpstr>
      <vt:lpstr>PowerPoint 演示文稿</vt:lpstr>
      <vt:lpstr>1. Jing.FM初衷</vt:lpstr>
      <vt:lpstr>2.Jing.FM概述</vt:lpstr>
      <vt:lpstr>3.Jing.FM用法</vt:lpstr>
      <vt:lpstr>3.Jing.FM功能</vt:lpstr>
      <vt:lpstr>3. Jing.FM功能 </vt:lpstr>
      <vt:lpstr>3.Jing.FM功能</vt:lpstr>
      <vt:lpstr>4.JingFM功能简析</vt:lpstr>
      <vt:lpstr>4.JingFM.创新点</vt:lpstr>
      <vt:lpstr>其他几个有创意的网站…</vt:lpstr>
      <vt:lpstr>其他几个有创意的网站…</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ts</cp:lastModifiedBy>
  <cp:revision>1109</cp:revision>
  <cp:lastPrinted>1899-12-30T00:00:00Z</cp:lastPrinted>
  <dcterms:created xsi:type="dcterms:W3CDTF">2012-10-07T00:28:00Z</dcterms:created>
  <dcterms:modified xsi:type="dcterms:W3CDTF">2012-12-10T10:51:23Z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2052-8.1.0.3260</vt:lpwstr>
  </property>
</Properties>
</file>